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851" r:id="rId4"/>
  </p:sldMasterIdLst>
  <p:notesMasterIdLst>
    <p:notesMasterId r:id="rId36"/>
  </p:notesMasterIdLst>
  <p:sldIdLst>
    <p:sldId id="417" r:id="rId5"/>
    <p:sldId id="1862" r:id="rId6"/>
    <p:sldId id="1863" r:id="rId7"/>
    <p:sldId id="1864" r:id="rId8"/>
    <p:sldId id="407" r:id="rId9"/>
    <p:sldId id="282" r:id="rId10"/>
    <p:sldId id="419" r:id="rId11"/>
    <p:sldId id="421" r:id="rId12"/>
    <p:sldId id="1870" r:id="rId13"/>
    <p:sldId id="1890" r:id="rId14"/>
    <p:sldId id="1872" r:id="rId15"/>
    <p:sldId id="1900" r:id="rId16"/>
    <p:sldId id="1882" r:id="rId17"/>
    <p:sldId id="1883" r:id="rId18"/>
    <p:sldId id="1884" r:id="rId19"/>
    <p:sldId id="1877" r:id="rId20"/>
    <p:sldId id="1885" r:id="rId21"/>
    <p:sldId id="1879" r:id="rId22"/>
    <p:sldId id="1886" r:id="rId23"/>
    <p:sldId id="1899" r:id="rId24"/>
    <p:sldId id="1889" r:id="rId25"/>
    <p:sldId id="1898" r:id="rId26"/>
    <p:sldId id="1891" r:id="rId27"/>
    <p:sldId id="1895" r:id="rId28"/>
    <p:sldId id="1896" r:id="rId29"/>
    <p:sldId id="1897" r:id="rId30"/>
    <p:sldId id="1838" r:id="rId31"/>
    <p:sldId id="410" r:id="rId32"/>
    <p:sldId id="1901" r:id="rId33"/>
    <p:sldId id="1902" r:id="rId34"/>
    <p:sldId id="1857" r:id="rId35"/>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FFFF"/>
    <a:srgbClr val="297FD5"/>
    <a:srgbClr val="5AA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9" autoAdjust="0"/>
    <p:restoredTop sz="96196" autoAdjust="0"/>
  </p:normalViewPr>
  <p:slideViewPr>
    <p:cSldViewPr snapToGrid="0">
      <p:cViewPr varScale="1">
        <p:scale>
          <a:sx n="63" d="100"/>
          <a:sy n="63" d="100"/>
        </p:scale>
        <p:origin x="736" y="56"/>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DB4A-D8B6-444A-97FC-B379347A49B4}" type="datetimeFigureOut">
              <a:rPr lang="en-US" smtClean="0"/>
              <a:t>3/19/2023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00DC-7169-4755-83CA-EBF300ECEEC8}" type="slidenum">
              <a:rPr lang="en-US" smtClean="0"/>
              <a:t>‹#›</a:t>
            </a:fld>
            <a:endParaRPr lang="en-US"/>
          </a:p>
        </p:txBody>
      </p:sp>
    </p:spTree>
    <p:extLst>
      <p:ext uri="{BB962C8B-B14F-4D97-AF65-F5344CB8AC3E}">
        <p14:creationId xmlns:p14="http://schemas.microsoft.com/office/powerpoint/2010/main" val="23335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974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738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392764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751056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Basic Layout">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B8A14214-3597-4AAB-AF55-FEBB5D8FD698}"/>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
        <p:nvSpPr>
          <p:cNvPr id="39" name="Right Triangle 38">
            <a:extLst>
              <a:ext uri="{FF2B5EF4-FFF2-40B4-BE49-F238E27FC236}">
                <a16:creationId xmlns:a16="http://schemas.microsoft.com/office/drawing/2014/main" id="{59C2908B-EF34-4DBE-978B-CDE49FAFD52F}"/>
              </a:ext>
            </a:extLst>
          </p:cNvPr>
          <p:cNvSpPr/>
          <p:nvPr userDrawn="1"/>
        </p:nvSpPr>
        <p:spPr>
          <a:xfrm>
            <a:off x="-10152" y="0"/>
            <a:ext cx="1546199"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ight Triangle 39">
            <a:extLst>
              <a:ext uri="{FF2B5EF4-FFF2-40B4-BE49-F238E27FC236}">
                <a16:creationId xmlns:a16="http://schemas.microsoft.com/office/drawing/2014/main" id="{C97F2111-7610-4948-BBB5-C217E5C6D28C}"/>
              </a:ext>
            </a:extLst>
          </p:cNvPr>
          <p:cNvSpPr/>
          <p:nvPr userDrawn="1"/>
        </p:nvSpPr>
        <p:spPr>
          <a:xfrm flipH="1" flipV="1">
            <a:off x="11280575" y="7851"/>
            <a:ext cx="911424"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 Placeholder 9">
            <a:extLst>
              <a:ext uri="{FF2B5EF4-FFF2-40B4-BE49-F238E27FC236}">
                <a16:creationId xmlns:a16="http://schemas.microsoft.com/office/drawing/2014/main" id="{C83338C7-ECF6-4EFC-91D6-98F67A23BD5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6" name="막힌 원호 14">
            <a:extLst>
              <a:ext uri="{FF2B5EF4-FFF2-40B4-BE49-F238E27FC236}">
                <a16:creationId xmlns:a16="http://schemas.microsoft.com/office/drawing/2014/main" id="{539A5EA1-4E21-44E3-A228-3288DE217C72}"/>
              </a:ext>
            </a:extLst>
          </p:cNvPr>
          <p:cNvSpPr/>
          <p:nvPr userDrawn="1"/>
        </p:nvSpPr>
        <p:spPr>
          <a:xfrm>
            <a:off x="4329288" y="1661219"/>
            <a:ext cx="3960000" cy="3960000"/>
          </a:xfrm>
          <a:prstGeom prst="blockArc">
            <a:avLst>
              <a:gd name="adj1" fmla="val 13812800"/>
              <a:gd name="adj2" fmla="val 7644143"/>
              <a:gd name="adj3" fmla="val 139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37" name="그림 12">
            <a:extLst>
              <a:ext uri="{FF2B5EF4-FFF2-40B4-BE49-F238E27FC236}">
                <a16:creationId xmlns:a16="http://schemas.microsoft.com/office/drawing/2014/main" id="{1444ED57-CCCA-4F16-9ED6-C28E39B78D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0053" y="2081880"/>
            <a:ext cx="4505652" cy="3937837"/>
          </a:xfrm>
          <a:prstGeom prst="rect">
            <a:avLst/>
          </a:prstGeom>
        </p:spPr>
      </p:pic>
      <p:sp>
        <p:nvSpPr>
          <p:cNvPr id="38" name="그림 개체 틀 2">
            <a:extLst>
              <a:ext uri="{FF2B5EF4-FFF2-40B4-BE49-F238E27FC236}">
                <a16:creationId xmlns:a16="http://schemas.microsoft.com/office/drawing/2014/main" id="{56022160-776B-46D5-93AB-4105F49135C0}"/>
              </a:ext>
            </a:extLst>
          </p:cNvPr>
          <p:cNvSpPr>
            <a:spLocks noGrp="1"/>
          </p:cNvSpPr>
          <p:nvPr>
            <p:ph type="pic" sz="quarter" idx="42" hasCustomPrompt="1"/>
          </p:nvPr>
        </p:nvSpPr>
        <p:spPr>
          <a:xfrm>
            <a:off x="1063434" y="2240518"/>
            <a:ext cx="4198167" cy="2460474"/>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2883610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89078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52074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0061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037E98C1-EDB9-4998-B244-222AB3F04CD0}"/>
              </a:ext>
            </a:extLst>
          </p:cNvPr>
          <p:cNvSpPr>
            <a:spLocks noGrp="1"/>
          </p:cNvSpPr>
          <p:nvPr>
            <p:ph type="pic" sz="quarter" idx="10" hasCustomPrompt="1"/>
          </p:nvPr>
        </p:nvSpPr>
        <p:spPr>
          <a:xfrm>
            <a:off x="0" y="1455235"/>
            <a:ext cx="12192000" cy="2908535"/>
          </a:xfrm>
          <a:prstGeom prst="rect">
            <a:avLst/>
          </a:prstGeom>
          <a:solidFill>
            <a:srgbClr val="BEBFBF">
              <a:alpha val="30000"/>
            </a:srgb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Sent to Back</a:t>
            </a:r>
            <a:endParaRPr lang="ko-KR" altLang="en-US" dirty="0"/>
          </a:p>
          <a:p>
            <a:endParaRPr lang="ko-KR" altLang="en-US" dirty="0"/>
          </a:p>
        </p:txBody>
      </p:sp>
      <p:sp>
        <p:nvSpPr>
          <p:cNvPr id="4" name="Rectangle 3"/>
          <p:cNvSpPr/>
          <p:nvPr userDrawn="1"/>
        </p:nvSpPr>
        <p:spPr>
          <a:xfrm>
            <a:off x="0" y="1255759"/>
            <a:ext cx="12192000" cy="213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800" dirty="0"/>
              <a:t>                     </a:t>
            </a:r>
            <a:endParaRPr lang="ko-KR" altLang="en-US" sz="1800" dirty="0"/>
          </a:p>
        </p:txBody>
      </p:sp>
      <p:sp>
        <p:nvSpPr>
          <p:cNvPr id="11" name="Freeform: Shape 10">
            <a:extLst>
              <a:ext uri="{FF2B5EF4-FFF2-40B4-BE49-F238E27FC236}">
                <a16:creationId xmlns:a16="http://schemas.microsoft.com/office/drawing/2014/main" id="{EDA2D9C9-F129-4617-B03C-AC1669105869}"/>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3514778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217888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78260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845123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291403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90953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69443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53600" y="158744"/>
            <a:ext cx="11886461" cy="439200"/>
          </a:xfrm>
        </p:spPr>
        <p:txBody>
          <a:bodyPr>
            <a:noAutofit/>
          </a:bodyPr>
          <a:lstStyle>
            <a:lvl1pPr>
              <a:defRPr sz="2600" b="1"/>
            </a:lvl1pPr>
          </a:lstStyle>
          <a:p>
            <a:r>
              <a:rPr lang="en-US" dirty="0"/>
              <a:t>CLICK TO EDIT MASTER TITLE STYLE</a:t>
            </a:r>
          </a:p>
        </p:txBody>
      </p:sp>
      <p:sp>
        <p:nvSpPr>
          <p:cNvPr id="6" name="Text Placeholder 6"/>
          <p:cNvSpPr>
            <a:spLocks noGrp="1"/>
          </p:cNvSpPr>
          <p:nvPr>
            <p:ph type="body" sz="quarter" idx="13" hasCustomPrompt="1"/>
          </p:nvPr>
        </p:nvSpPr>
        <p:spPr>
          <a:xfrm>
            <a:off x="151940" y="583128"/>
            <a:ext cx="11886461" cy="583200"/>
          </a:xfrm>
        </p:spPr>
        <p:txBody>
          <a:bodyPr>
            <a:normAutofit/>
          </a:bodyPr>
          <a:lstStyle>
            <a:lvl1pPr marL="0" indent="0">
              <a:buNone/>
              <a:defRPr sz="2000"/>
            </a:lvl1pPr>
          </a:lstStyle>
          <a:p>
            <a:pPr lvl="0"/>
            <a:r>
              <a:rPr lang="en-US" dirty="0"/>
              <a:t>Click to edit master text styles</a:t>
            </a:r>
          </a:p>
        </p:txBody>
      </p:sp>
    </p:spTree>
    <p:extLst>
      <p:ext uri="{BB962C8B-B14F-4D97-AF65-F5344CB8AC3E}">
        <p14:creationId xmlns:p14="http://schemas.microsoft.com/office/powerpoint/2010/main" val="2853843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54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569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500612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82545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9788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45755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000868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79047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803518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909822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836065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782562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77811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987962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6053491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321023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53600" y="158744"/>
            <a:ext cx="11886461" cy="439200"/>
          </a:xfrm>
        </p:spPr>
        <p:txBody>
          <a:bodyPr>
            <a:noAutofit/>
          </a:bodyPr>
          <a:lstStyle>
            <a:lvl1pPr>
              <a:defRPr sz="2600" b="1"/>
            </a:lvl1pPr>
          </a:lstStyle>
          <a:p>
            <a:r>
              <a:rPr lang="en-US" dirty="0"/>
              <a:t>CLICK TO EDIT MASTER TITLE STYLE</a:t>
            </a:r>
          </a:p>
        </p:txBody>
      </p:sp>
      <p:sp>
        <p:nvSpPr>
          <p:cNvPr id="6" name="Text Placeholder 6"/>
          <p:cNvSpPr>
            <a:spLocks noGrp="1"/>
          </p:cNvSpPr>
          <p:nvPr>
            <p:ph type="body" sz="quarter" idx="13" hasCustomPrompt="1"/>
          </p:nvPr>
        </p:nvSpPr>
        <p:spPr>
          <a:xfrm>
            <a:off x="151940" y="583128"/>
            <a:ext cx="11886461" cy="583200"/>
          </a:xfrm>
        </p:spPr>
        <p:txBody>
          <a:bodyPr>
            <a:normAutofit/>
          </a:bodyPr>
          <a:lstStyle>
            <a:lvl1pPr marL="0" indent="0">
              <a:buNone/>
              <a:defRPr sz="2000"/>
            </a:lvl1pPr>
          </a:lstStyle>
          <a:p>
            <a:pPr lvl="0"/>
            <a:r>
              <a:rPr lang="en-US" dirty="0"/>
              <a:t>Click to edit master text styles</a:t>
            </a:r>
          </a:p>
        </p:txBody>
      </p:sp>
    </p:spTree>
    <p:extLst>
      <p:ext uri="{BB962C8B-B14F-4D97-AF65-F5344CB8AC3E}">
        <p14:creationId xmlns:p14="http://schemas.microsoft.com/office/powerpoint/2010/main" val="1971373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092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1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2732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theme" Target="../theme/theme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70"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43" r:id="rId3"/>
    <p:sldLayoutId id="2147483742" r:id="rId4"/>
    <p:sldLayoutId id="2147483731" r:id="rId5"/>
    <p:sldLayoutId id="2147483737" r:id="rId6"/>
    <p:sldLayoutId id="2147483740" r:id="rId7"/>
    <p:sldLayoutId id="2147483739" r:id="rId8"/>
    <p:sldLayoutId id="2147483736" r:id="rId9"/>
    <p:sldLayoutId id="2147483741" r:id="rId10"/>
    <p:sldLayoutId id="2147483744" r:id="rId11"/>
    <p:sldLayoutId id="2147483745" r:id="rId12"/>
    <p:sldLayoutId id="2147483733" r:id="rId13"/>
    <p:sldLayoutId id="2147483734" r:id="rId14"/>
    <p:sldLayoutId id="2147483746" r:id="rId15"/>
    <p:sldLayoutId id="2147483748" r:id="rId16"/>
    <p:sldLayoutId id="2147483749" r:id="rId17"/>
    <p:sldLayoutId id="2147483750"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94" r:id="rId2"/>
    <p:sldLayoutId id="2147483795" r:id="rId3"/>
    <p:sldLayoutId id="2147483796" r:id="rId4"/>
    <p:sldLayoutId id="2147483797" r:id="rId5"/>
    <p:sldLayoutId id="2147483798" r:id="rId6"/>
    <p:sldLayoutId id="2147483799" r:id="rId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504421004"/>
      </p:ext>
    </p:extLst>
  </p:cSld>
  <p:clrMap bg1="dk1" tx1="lt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hyperlink" Target="summary%20metrics.png" TargetMode="Externa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hyperlink" Target="Picture1.png" TargetMode="Externa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3.xml"/><Relationship Id="rId5" Type="http://schemas.microsoft.com/office/2007/relationships/hdphoto" Target="../media/hdphoto1.wdp"/><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EF1E9D-3FA2-1451-FDD6-AC51C15BFC95}"/>
              </a:ext>
            </a:extLst>
          </p:cNvPr>
          <p:cNvSpPr txBox="1"/>
          <p:nvPr/>
        </p:nvSpPr>
        <p:spPr>
          <a:xfrm>
            <a:off x="7423986" y="2842720"/>
            <a:ext cx="3536934" cy="338554"/>
          </a:xfrm>
          <a:prstGeom prst="rect">
            <a:avLst/>
          </a:prstGeom>
          <a:noFill/>
        </p:spPr>
        <p:txBody>
          <a:bodyPr wrap="square" rtlCol="0">
            <a:spAutoFit/>
          </a:bodyPr>
          <a:lstStyle/>
          <a:p>
            <a:pPr algn="ctr"/>
            <a:r>
              <a:rPr lang="en-US" sz="1600" dirty="0">
                <a:solidFill>
                  <a:srgbClr val="FFFFFF"/>
                </a:solidFill>
              </a:rPr>
              <a:t>PRESENTATION ON</a:t>
            </a:r>
            <a:endParaRPr lang="en-IN" sz="1600" dirty="0">
              <a:solidFill>
                <a:srgbClr val="FFFFFF"/>
              </a:solidFill>
            </a:endParaRPr>
          </a:p>
        </p:txBody>
      </p:sp>
      <p:sp>
        <p:nvSpPr>
          <p:cNvPr id="8" name="TextBox 7">
            <a:extLst>
              <a:ext uri="{FF2B5EF4-FFF2-40B4-BE49-F238E27FC236}">
                <a16:creationId xmlns:a16="http://schemas.microsoft.com/office/drawing/2014/main" id="{9F987353-CEF0-E443-2905-C467C33B815F}"/>
              </a:ext>
            </a:extLst>
          </p:cNvPr>
          <p:cNvSpPr txBox="1"/>
          <p:nvPr/>
        </p:nvSpPr>
        <p:spPr>
          <a:xfrm>
            <a:off x="6192906" y="3075057"/>
            <a:ext cx="5999094" cy="707886"/>
          </a:xfrm>
          <a:prstGeom prst="rect">
            <a:avLst/>
          </a:prstGeom>
          <a:noFill/>
        </p:spPr>
        <p:txBody>
          <a:bodyPr wrap="square" rtlCol="0">
            <a:spAutoFit/>
          </a:bodyPr>
          <a:lstStyle/>
          <a:p>
            <a:pPr algn="ctr"/>
            <a:r>
              <a:rPr lang="en-US" sz="4000" b="1" dirty="0">
                <a:solidFill>
                  <a:srgbClr val="FFFFFF"/>
                </a:solidFill>
                <a:latin typeface="Calibri" panose="020F0502020204030204" pitchFamily="34" charset="0"/>
                <a:ea typeface="Calibri" panose="020F0502020204030204" pitchFamily="34" charset="0"/>
                <a:cs typeface="Calibri" panose="020F0502020204030204" pitchFamily="34" charset="0"/>
              </a:rPr>
              <a:t>INSURANCE FORECAST </a:t>
            </a:r>
            <a:endParaRPr lang="en-IN" sz="40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33DEB52-94BC-C19C-86F5-52DE3F1EB76E}"/>
              </a:ext>
            </a:extLst>
          </p:cNvPr>
          <p:cNvSpPr txBox="1"/>
          <p:nvPr/>
        </p:nvSpPr>
        <p:spPr>
          <a:xfrm>
            <a:off x="1610650" y="2008503"/>
            <a:ext cx="3536934" cy="338554"/>
          </a:xfrm>
          <a:prstGeom prst="rect">
            <a:avLst/>
          </a:prstGeom>
          <a:noFill/>
        </p:spPr>
        <p:txBody>
          <a:bodyPr wrap="square" rtlCol="0">
            <a:spAutoFit/>
          </a:bodyPr>
          <a:lstStyle/>
          <a:p>
            <a:pPr algn="ctr"/>
            <a:r>
              <a:rPr lang="en-US" sz="1600" dirty="0">
                <a:solidFill>
                  <a:schemeClr val="bg1"/>
                </a:solidFill>
              </a:rPr>
              <a:t>PRESENTATION ON</a:t>
            </a:r>
            <a:endParaRPr lang="en-IN" sz="1600" dirty="0">
              <a:solidFill>
                <a:schemeClr val="bg1"/>
              </a:solidFill>
            </a:endParaRPr>
          </a:p>
        </p:txBody>
      </p:sp>
      <p:sp>
        <p:nvSpPr>
          <p:cNvPr id="12" name="TextBox 11">
            <a:extLst>
              <a:ext uri="{FF2B5EF4-FFF2-40B4-BE49-F238E27FC236}">
                <a16:creationId xmlns:a16="http://schemas.microsoft.com/office/drawing/2014/main" id="{FFB4BD23-3E1E-C173-6738-E7765F774718}"/>
              </a:ext>
            </a:extLst>
          </p:cNvPr>
          <p:cNvSpPr txBox="1"/>
          <p:nvPr/>
        </p:nvSpPr>
        <p:spPr>
          <a:xfrm>
            <a:off x="225538" y="2165612"/>
            <a:ext cx="6599008" cy="677108"/>
          </a:xfrm>
          <a:prstGeom prst="rect">
            <a:avLst/>
          </a:prstGeom>
          <a:noFill/>
        </p:spPr>
        <p:txBody>
          <a:bodyPr wrap="square" rtlCol="0">
            <a:spAutoFit/>
          </a:bodyPr>
          <a:lstStyle/>
          <a:p>
            <a:pPr algn="ctr"/>
            <a:r>
              <a:rPr lang="en-US" sz="3800" b="1" dirty="0">
                <a:solidFill>
                  <a:schemeClr val="bg1"/>
                </a:solidFill>
                <a:latin typeface="Calibri" panose="020F0502020204030204" pitchFamily="34" charset="0"/>
                <a:ea typeface="Calibri" panose="020F0502020204030204" pitchFamily="34" charset="0"/>
                <a:cs typeface="Calibri" panose="020F0502020204030204" pitchFamily="34" charset="0"/>
              </a:rPr>
              <a:t>MARKET BASKET ANALYSIS</a:t>
            </a:r>
            <a:endParaRPr lang="en-IN" sz="3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E4CC9E2-990D-082D-5C2E-0615E07421BE}"/>
              </a:ext>
            </a:extLst>
          </p:cNvPr>
          <p:cNvSpPr txBox="1"/>
          <p:nvPr/>
        </p:nvSpPr>
        <p:spPr>
          <a:xfrm>
            <a:off x="824978" y="2683717"/>
            <a:ext cx="4914467" cy="338554"/>
          </a:xfrm>
          <a:prstGeom prst="rect">
            <a:avLst/>
          </a:prstGeom>
          <a:noFill/>
        </p:spPr>
        <p:txBody>
          <a:bodyPr wrap="square" rtlCol="0">
            <a:spAutoFit/>
          </a:bodyPr>
          <a:lstStyle/>
          <a:p>
            <a:pPr algn="ctr"/>
            <a:r>
              <a:rPr lang="en-US" sz="1600" dirty="0">
                <a:solidFill>
                  <a:schemeClr val="bg1"/>
                </a:solidFill>
              </a:rPr>
              <a:t>(USING RFM ANALYSIS)</a:t>
            </a:r>
            <a:endParaRPr lang="en-IN" sz="1600" dirty="0">
              <a:solidFill>
                <a:schemeClr val="bg1"/>
              </a:solidFill>
            </a:endParaRPr>
          </a:p>
        </p:txBody>
      </p:sp>
      <p:sp>
        <p:nvSpPr>
          <p:cNvPr id="14" name="TextBox 13">
            <a:extLst>
              <a:ext uri="{FF2B5EF4-FFF2-40B4-BE49-F238E27FC236}">
                <a16:creationId xmlns:a16="http://schemas.microsoft.com/office/drawing/2014/main" id="{3A0DCBE3-802B-560A-BA4D-E54BD9A71935}"/>
              </a:ext>
            </a:extLst>
          </p:cNvPr>
          <p:cNvSpPr txBox="1"/>
          <p:nvPr/>
        </p:nvSpPr>
        <p:spPr>
          <a:xfrm>
            <a:off x="806676" y="5383693"/>
            <a:ext cx="2716602" cy="923330"/>
          </a:xfrm>
          <a:prstGeom prst="rect">
            <a:avLst/>
          </a:prstGeom>
          <a:noFill/>
        </p:spPr>
        <p:txBody>
          <a:bodyPr wrap="square" rtlCol="0">
            <a:spAutoFit/>
          </a:bodyPr>
          <a:lstStyle/>
          <a:p>
            <a:r>
              <a:rPr lang="en-US" b="1" dirty="0">
                <a:solidFill>
                  <a:schemeClr val="bg1"/>
                </a:solidFill>
              </a:rPr>
              <a:t>Presented By:</a:t>
            </a:r>
          </a:p>
          <a:p>
            <a:r>
              <a:rPr lang="en-US" dirty="0">
                <a:solidFill>
                  <a:schemeClr val="bg1"/>
                </a:solidFill>
              </a:rPr>
              <a:t>Sushree Sangeeta Jena</a:t>
            </a:r>
          </a:p>
          <a:p>
            <a:r>
              <a:rPr lang="en-US" dirty="0">
                <a:solidFill>
                  <a:schemeClr val="bg1"/>
                </a:solidFill>
              </a:rPr>
              <a:t>PGDA27</a:t>
            </a:r>
          </a:p>
        </p:txBody>
      </p:sp>
      <p:pic>
        <p:nvPicPr>
          <p:cNvPr id="3" name="Picture 2">
            <a:extLst>
              <a:ext uri="{FF2B5EF4-FFF2-40B4-BE49-F238E27FC236}">
                <a16:creationId xmlns:a16="http://schemas.microsoft.com/office/drawing/2014/main" id="{E479F08D-B94D-06B8-83BD-E0A948255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492379"/>
            <a:ext cx="6248400" cy="5365622"/>
          </a:xfrm>
          <a:prstGeom prst="rect">
            <a:avLst/>
          </a:prstGeom>
        </p:spPr>
      </p:pic>
    </p:spTree>
    <p:extLst>
      <p:ext uri="{BB962C8B-B14F-4D97-AF65-F5344CB8AC3E}">
        <p14:creationId xmlns:p14="http://schemas.microsoft.com/office/powerpoint/2010/main" val="3920921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Google Shape;2417;p40">
            <a:extLst>
              <a:ext uri="{FF2B5EF4-FFF2-40B4-BE49-F238E27FC236}">
                <a16:creationId xmlns:a16="http://schemas.microsoft.com/office/drawing/2014/main" id="{A9271036-57A2-646B-94DC-E65B23F6C820}"/>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8;p40">
            <a:extLst>
              <a:ext uri="{FF2B5EF4-FFF2-40B4-BE49-F238E27FC236}">
                <a16:creationId xmlns:a16="http://schemas.microsoft.com/office/drawing/2014/main" id="{673619EB-94F2-3123-A9C6-40CA6551D266}"/>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940E0D5A-E450-C7AB-B316-5736631B068E}"/>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20;p40">
            <a:extLst>
              <a:ext uri="{FF2B5EF4-FFF2-40B4-BE49-F238E27FC236}">
                <a16:creationId xmlns:a16="http://schemas.microsoft.com/office/drawing/2014/main" id="{50712BD6-7534-4866-41E3-E09A8F10C888}"/>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18;p40">
            <a:extLst>
              <a:ext uri="{FF2B5EF4-FFF2-40B4-BE49-F238E27FC236}">
                <a16:creationId xmlns:a16="http://schemas.microsoft.com/office/drawing/2014/main" id="{5B653A3E-BD60-7D77-DCED-EB9E28C63138}"/>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7;p40">
            <a:extLst>
              <a:ext uri="{FF2B5EF4-FFF2-40B4-BE49-F238E27FC236}">
                <a16:creationId xmlns:a16="http://schemas.microsoft.com/office/drawing/2014/main" id="{DA1C3658-3234-FAEF-1ACB-F5C1BAF3440D}"/>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9;p40">
            <a:extLst>
              <a:ext uri="{FF2B5EF4-FFF2-40B4-BE49-F238E27FC236}">
                <a16:creationId xmlns:a16="http://schemas.microsoft.com/office/drawing/2014/main" id="{68978722-D1FB-4E3C-285F-FDC089B984B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8;p40">
            <a:extLst>
              <a:ext uri="{FF2B5EF4-FFF2-40B4-BE49-F238E27FC236}">
                <a16:creationId xmlns:a16="http://schemas.microsoft.com/office/drawing/2014/main" id="{4B3C19CC-CB06-CDFD-1E82-67F21DBABDFE}"/>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2429;p40">
            <a:extLst>
              <a:ext uri="{FF2B5EF4-FFF2-40B4-BE49-F238E27FC236}">
                <a16:creationId xmlns:a16="http://schemas.microsoft.com/office/drawing/2014/main" id="{2AEE6EB1-611C-B7EB-5398-DB8D7A2D1C89}"/>
              </a:ext>
            </a:extLst>
          </p:cNvPr>
          <p:cNvGrpSpPr/>
          <p:nvPr/>
        </p:nvGrpSpPr>
        <p:grpSpPr>
          <a:xfrm>
            <a:off x="2808824" y="1768094"/>
            <a:ext cx="2304925" cy="2104123"/>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RFM Analysis</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48" name="Google Shape;2426;p40">
            <a:extLst>
              <a:ext uri="{FF2B5EF4-FFF2-40B4-BE49-F238E27FC236}">
                <a16:creationId xmlns:a16="http://schemas.microsoft.com/office/drawing/2014/main" id="{E79CDD89-EED3-F9F8-66A9-2CBE1662C051}"/>
              </a:ext>
            </a:extLst>
          </p:cNvPr>
          <p:cNvSpPr/>
          <p:nvPr/>
        </p:nvSpPr>
        <p:spPr>
          <a:xfrm>
            <a:off x="4640658" y="597795"/>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445;p40">
            <a:extLst>
              <a:ext uri="{FF2B5EF4-FFF2-40B4-BE49-F238E27FC236}">
                <a16:creationId xmlns:a16="http://schemas.microsoft.com/office/drawing/2014/main" id="{2FE450AA-EDBB-4557-1D4C-085C296DDE44}"/>
              </a:ext>
            </a:extLst>
          </p:cNvPr>
          <p:cNvGrpSpPr/>
          <p:nvPr/>
        </p:nvGrpSpPr>
        <p:grpSpPr>
          <a:xfrm>
            <a:off x="8375846" y="2850727"/>
            <a:ext cx="2305028" cy="2104017"/>
            <a:chOff x="6395332" y="2474394"/>
            <a:chExt cx="1652793" cy="1431311"/>
          </a:xfrm>
          <a:solidFill>
            <a:srgbClr val="002060"/>
          </a:solidFill>
        </p:grpSpPr>
        <p:sp>
          <p:nvSpPr>
            <p:cNvPr id="50" name="Google Shape;2446;p40">
              <a:extLst>
                <a:ext uri="{FF2B5EF4-FFF2-40B4-BE49-F238E27FC236}">
                  <a16:creationId xmlns:a16="http://schemas.microsoft.com/office/drawing/2014/main" id="{0E57A48F-8F04-5310-340B-E745EF73310D}"/>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7;p40">
              <a:extLst>
                <a:ext uri="{FF2B5EF4-FFF2-40B4-BE49-F238E27FC236}">
                  <a16:creationId xmlns:a16="http://schemas.microsoft.com/office/drawing/2014/main" id="{E9FCADFE-694A-5C2B-0599-8D9FE7AAEB23}"/>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2" name="Google Shape;2448;p40">
              <a:extLst>
                <a:ext uri="{FF2B5EF4-FFF2-40B4-BE49-F238E27FC236}">
                  <a16:creationId xmlns:a16="http://schemas.microsoft.com/office/drawing/2014/main" id="{969FD57A-E06B-E2D3-0712-6DE67D319881}"/>
                </a:ext>
              </a:extLst>
            </p:cNvPr>
            <p:cNvSpPr txBox="1"/>
            <p:nvPr/>
          </p:nvSpPr>
          <p:spPr>
            <a:xfrm>
              <a:off x="6631260" y="3234203"/>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Apriori Algorithm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53" name="Google Shape;2434;p40">
            <a:extLst>
              <a:ext uri="{FF2B5EF4-FFF2-40B4-BE49-F238E27FC236}">
                <a16:creationId xmlns:a16="http://schemas.microsoft.com/office/drawing/2014/main" id="{560EBCA7-D2D3-0FD9-3AE8-4AD84101A9FB}"/>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0;p40">
            <a:extLst>
              <a:ext uri="{FF2B5EF4-FFF2-40B4-BE49-F238E27FC236}">
                <a16:creationId xmlns:a16="http://schemas.microsoft.com/office/drawing/2014/main" id="{3D2F03F1-07E6-153E-D191-9331C22721DF}"/>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21;p40">
            <a:extLst>
              <a:ext uri="{FF2B5EF4-FFF2-40B4-BE49-F238E27FC236}">
                <a16:creationId xmlns:a16="http://schemas.microsoft.com/office/drawing/2014/main" id="{08918DE8-7AB2-B15E-214C-2F3BD222ABF0}"/>
              </a:ext>
            </a:extLst>
          </p:cNvPr>
          <p:cNvGrpSpPr/>
          <p:nvPr/>
        </p:nvGrpSpPr>
        <p:grpSpPr>
          <a:xfrm>
            <a:off x="973213" y="2923933"/>
            <a:ext cx="2304925" cy="2104123"/>
            <a:chOff x="1095875" y="2557396"/>
            <a:chExt cx="1652720" cy="1431384"/>
          </a:xfrm>
          <a:solidFill>
            <a:srgbClr val="002060"/>
          </a:solidFill>
        </p:grpSpPr>
        <p:sp>
          <p:nvSpPr>
            <p:cNvPr id="56" name="Google Shape;2422;p40">
              <a:extLst>
                <a:ext uri="{FF2B5EF4-FFF2-40B4-BE49-F238E27FC236}">
                  <a16:creationId xmlns:a16="http://schemas.microsoft.com/office/drawing/2014/main" id="{0F0A6F5D-7436-6C75-60D8-DC6F0A04DADD}"/>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23;p40">
              <a:extLst>
                <a:ext uri="{FF2B5EF4-FFF2-40B4-BE49-F238E27FC236}">
                  <a16:creationId xmlns:a16="http://schemas.microsoft.com/office/drawing/2014/main" id="{D713847D-3A8F-9261-8A44-B63079D5623C}"/>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8" name="Google Shape;2424;p40">
              <a:extLst>
                <a:ext uri="{FF2B5EF4-FFF2-40B4-BE49-F238E27FC236}">
                  <a16:creationId xmlns:a16="http://schemas.microsoft.com/office/drawing/2014/main" id="{76C4C2B4-B125-6D9C-B82B-5B889BD9AA54}"/>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59" name="Google Shape;2437;p40">
            <a:extLst>
              <a:ext uri="{FF2B5EF4-FFF2-40B4-BE49-F238E27FC236}">
                <a16:creationId xmlns:a16="http://schemas.microsoft.com/office/drawing/2014/main" id="{BCC7C273-A127-A7CD-C967-01606543D523}"/>
              </a:ext>
            </a:extLst>
          </p:cNvPr>
          <p:cNvGrpSpPr/>
          <p:nvPr/>
        </p:nvGrpSpPr>
        <p:grpSpPr>
          <a:xfrm>
            <a:off x="4672421" y="2879830"/>
            <a:ext cx="2305028" cy="2104017"/>
            <a:chOff x="3745713" y="2526736"/>
            <a:chExt cx="1652793" cy="1431311"/>
          </a:xfrm>
          <a:solidFill>
            <a:srgbClr val="002060"/>
          </a:solidFill>
        </p:grpSpPr>
        <p:sp>
          <p:nvSpPr>
            <p:cNvPr id="60" name="Google Shape;2438;p40">
              <a:extLst>
                <a:ext uri="{FF2B5EF4-FFF2-40B4-BE49-F238E27FC236}">
                  <a16:creationId xmlns:a16="http://schemas.microsoft.com/office/drawing/2014/main" id="{733F2ED8-5C31-8FE5-61A4-94D8ECC3FEA9}"/>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9;p40">
              <a:extLst>
                <a:ext uri="{FF2B5EF4-FFF2-40B4-BE49-F238E27FC236}">
                  <a16:creationId xmlns:a16="http://schemas.microsoft.com/office/drawing/2014/main" id="{1998695A-442C-C1FE-307A-1DD952432238}"/>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2" name="Google Shape;2440;p40">
              <a:extLst>
                <a:ext uri="{FF2B5EF4-FFF2-40B4-BE49-F238E27FC236}">
                  <a16:creationId xmlns:a16="http://schemas.microsoft.com/office/drawing/2014/main" id="{863D3080-3CA7-555B-F9EB-895951DE87E4}"/>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K</a:t>
              </a:r>
              <a:r>
                <a:rPr lang="en-IN" dirty="0">
                  <a:solidFill>
                    <a:srgbClr val="FFFFFF"/>
                  </a:solidFill>
                  <a:latin typeface="Times New Roman" panose="02020603050405020304" pitchFamily="18" charset="0"/>
                  <a:ea typeface="Roboto"/>
                  <a:cs typeface="Times New Roman" panose="02020603050405020304" pitchFamily="18" charset="0"/>
                  <a:sym typeface="Roboto"/>
                </a:rPr>
                <a:t>m</a:t>
              </a:r>
              <a:r>
                <a:rPr lang="en" dirty="0">
                  <a:solidFill>
                    <a:srgbClr val="FFFFFF"/>
                  </a:solidFill>
                  <a:latin typeface="Times New Roman" panose="02020603050405020304" pitchFamily="18" charset="0"/>
                  <a:ea typeface="Roboto"/>
                  <a:cs typeface="Times New Roman" panose="02020603050405020304" pitchFamily="18" charset="0"/>
                  <a:sym typeface="Roboto"/>
                </a:rPr>
                <a:t>eans Clustering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63" name="Google Shape;2441;p40">
            <a:extLst>
              <a:ext uri="{FF2B5EF4-FFF2-40B4-BE49-F238E27FC236}">
                <a16:creationId xmlns:a16="http://schemas.microsoft.com/office/drawing/2014/main" id="{ECD35E77-53C3-AAB2-17D1-9F8636177474}"/>
              </a:ext>
            </a:extLst>
          </p:cNvPr>
          <p:cNvGrpSpPr/>
          <p:nvPr/>
        </p:nvGrpSpPr>
        <p:grpSpPr>
          <a:xfrm>
            <a:off x="6541923" y="3969675"/>
            <a:ext cx="2304925" cy="2104231"/>
            <a:chOff x="5086217" y="3268131"/>
            <a:chExt cx="1652720" cy="1431457"/>
          </a:xfrm>
          <a:solidFill>
            <a:srgbClr val="002060"/>
          </a:solidFill>
        </p:grpSpPr>
        <p:sp>
          <p:nvSpPr>
            <p:cNvPr id="64" name="Google Shape;2442;p40">
              <a:extLst>
                <a:ext uri="{FF2B5EF4-FFF2-40B4-BE49-F238E27FC236}">
                  <a16:creationId xmlns:a16="http://schemas.microsoft.com/office/drawing/2014/main" id="{7192B903-9C67-1BD7-BD65-05359261EA9E}"/>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43;p40">
              <a:extLst>
                <a:ext uri="{FF2B5EF4-FFF2-40B4-BE49-F238E27FC236}">
                  <a16:creationId xmlns:a16="http://schemas.microsoft.com/office/drawing/2014/main" id="{4F70B899-8255-DA1C-97CF-795D7B25EAFE}"/>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6" name="Google Shape;2444;p40">
              <a:extLst>
                <a:ext uri="{FF2B5EF4-FFF2-40B4-BE49-F238E27FC236}">
                  <a16:creationId xmlns:a16="http://schemas.microsoft.com/office/drawing/2014/main" id="{87EFBD2B-3A8E-E9B0-D12B-2B418783EFA1}"/>
                </a:ext>
              </a:extLst>
            </p:cNvPr>
            <p:cNvSpPr txBox="1"/>
            <p:nvPr/>
          </p:nvSpPr>
          <p:spPr>
            <a:xfrm>
              <a:off x="5363852" y="3956665"/>
              <a:ext cx="1063593"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Customer Segmentation Comparison</a:t>
              </a:r>
              <a:endParaRPr dirty="0">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2324517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oogle Shape;2421;p40">
            <a:extLst>
              <a:ext uri="{FF2B5EF4-FFF2-40B4-BE49-F238E27FC236}">
                <a16:creationId xmlns:a16="http://schemas.microsoft.com/office/drawing/2014/main" id="{08918DE8-7AB2-B15E-214C-2F3BD222ABF0}"/>
              </a:ext>
            </a:extLst>
          </p:cNvPr>
          <p:cNvGrpSpPr/>
          <p:nvPr/>
        </p:nvGrpSpPr>
        <p:grpSpPr>
          <a:xfrm>
            <a:off x="627772" y="1884600"/>
            <a:ext cx="3384000" cy="3088800"/>
            <a:chOff x="1095875" y="2557396"/>
            <a:chExt cx="1652720" cy="1431384"/>
          </a:xfrm>
          <a:solidFill>
            <a:srgbClr val="002060"/>
          </a:solidFill>
        </p:grpSpPr>
        <p:sp>
          <p:nvSpPr>
            <p:cNvPr id="56" name="Google Shape;2422;p40">
              <a:extLst>
                <a:ext uri="{FF2B5EF4-FFF2-40B4-BE49-F238E27FC236}">
                  <a16:creationId xmlns:a16="http://schemas.microsoft.com/office/drawing/2014/main" id="{0F0A6F5D-7436-6C75-60D8-DC6F0A04DADD}"/>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23;p40">
              <a:extLst>
                <a:ext uri="{FF2B5EF4-FFF2-40B4-BE49-F238E27FC236}">
                  <a16:creationId xmlns:a16="http://schemas.microsoft.com/office/drawing/2014/main" id="{D713847D-3A8F-9261-8A44-B63079D5623C}"/>
                </a:ext>
              </a:extLst>
            </p:cNvPr>
            <p:cNvSpPr txBox="1"/>
            <p:nvPr/>
          </p:nvSpPr>
          <p:spPr>
            <a:xfrm>
              <a:off x="1447028" y="2896424"/>
              <a:ext cx="950414" cy="25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8" name="Google Shape;2424;p40">
              <a:extLst>
                <a:ext uri="{FF2B5EF4-FFF2-40B4-BE49-F238E27FC236}">
                  <a16:creationId xmlns:a16="http://schemas.microsoft.com/office/drawing/2014/main" id="{76C4C2B4-B125-6D9C-B82B-5B889BD9AA54}"/>
                </a:ext>
              </a:extLst>
            </p:cNvPr>
            <p:cNvSpPr txBox="1"/>
            <p:nvPr/>
          </p:nvSpPr>
          <p:spPr>
            <a:xfrm>
              <a:off x="1355139" y="3178824"/>
              <a:ext cx="1154040" cy="43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sz="32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2" name="TextBox 1">
            <a:extLst>
              <a:ext uri="{FF2B5EF4-FFF2-40B4-BE49-F238E27FC236}">
                <a16:creationId xmlns:a16="http://schemas.microsoft.com/office/drawing/2014/main" id="{583C128F-F0F6-507C-9DF1-2E8BF7D78E8E}"/>
              </a:ext>
            </a:extLst>
          </p:cNvPr>
          <p:cNvSpPr txBox="1"/>
          <p:nvPr/>
        </p:nvSpPr>
        <p:spPr>
          <a:xfrm>
            <a:off x="6096000" y="1884600"/>
            <a:ext cx="5100320"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Checking and removing Duplicate Transaction records</a:t>
            </a:r>
            <a:endParaRPr lang="en-US" sz="180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Checking and removing Null Values in the dataset</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Removing the negative values in the Quantity and Price column since it is not feasible in real world scenario</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Creating a backup of the dataset</a:t>
            </a:r>
          </a:p>
        </p:txBody>
      </p:sp>
    </p:spTree>
    <p:extLst>
      <p:ext uri="{BB962C8B-B14F-4D97-AF65-F5344CB8AC3E}">
        <p14:creationId xmlns:p14="http://schemas.microsoft.com/office/powerpoint/2010/main" val="161921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Google Shape;2417;p40">
            <a:extLst>
              <a:ext uri="{FF2B5EF4-FFF2-40B4-BE49-F238E27FC236}">
                <a16:creationId xmlns:a16="http://schemas.microsoft.com/office/drawing/2014/main" id="{A9271036-57A2-646B-94DC-E65B23F6C820}"/>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8;p40">
            <a:extLst>
              <a:ext uri="{FF2B5EF4-FFF2-40B4-BE49-F238E27FC236}">
                <a16:creationId xmlns:a16="http://schemas.microsoft.com/office/drawing/2014/main" id="{673619EB-94F2-3123-A9C6-40CA6551D266}"/>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940E0D5A-E450-C7AB-B316-5736631B068E}"/>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20;p40">
            <a:extLst>
              <a:ext uri="{FF2B5EF4-FFF2-40B4-BE49-F238E27FC236}">
                <a16:creationId xmlns:a16="http://schemas.microsoft.com/office/drawing/2014/main" id="{50712BD6-7534-4866-41E3-E09A8F10C888}"/>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18;p40">
            <a:extLst>
              <a:ext uri="{FF2B5EF4-FFF2-40B4-BE49-F238E27FC236}">
                <a16:creationId xmlns:a16="http://schemas.microsoft.com/office/drawing/2014/main" id="{5B653A3E-BD60-7D77-DCED-EB9E28C63138}"/>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7;p40">
            <a:extLst>
              <a:ext uri="{FF2B5EF4-FFF2-40B4-BE49-F238E27FC236}">
                <a16:creationId xmlns:a16="http://schemas.microsoft.com/office/drawing/2014/main" id="{DA1C3658-3234-FAEF-1ACB-F5C1BAF3440D}"/>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9;p40">
            <a:extLst>
              <a:ext uri="{FF2B5EF4-FFF2-40B4-BE49-F238E27FC236}">
                <a16:creationId xmlns:a16="http://schemas.microsoft.com/office/drawing/2014/main" id="{68978722-D1FB-4E3C-285F-FDC089B984B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8;p40">
            <a:extLst>
              <a:ext uri="{FF2B5EF4-FFF2-40B4-BE49-F238E27FC236}">
                <a16:creationId xmlns:a16="http://schemas.microsoft.com/office/drawing/2014/main" id="{4B3C19CC-CB06-CDFD-1E82-67F21DBABDFE}"/>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2429;p40">
            <a:extLst>
              <a:ext uri="{FF2B5EF4-FFF2-40B4-BE49-F238E27FC236}">
                <a16:creationId xmlns:a16="http://schemas.microsoft.com/office/drawing/2014/main" id="{2AEE6EB1-611C-B7EB-5398-DB8D7A2D1C89}"/>
              </a:ext>
            </a:extLst>
          </p:cNvPr>
          <p:cNvGrpSpPr/>
          <p:nvPr/>
        </p:nvGrpSpPr>
        <p:grpSpPr>
          <a:xfrm>
            <a:off x="2808824" y="1768094"/>
            <a:ext cx="2304925" cy="2104123"/>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RFM Analysis</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48" name="Google Shape;2426;p40">
            <a:extLst>
              <a:ext uri="{FF2B5EF4-FFF2-40B4-BE49-F238E27FC236}">
                <a16:creationId xmlns:a16="http://schemas.microsoft.com/office/drawing/2014/main" id="{E79CDD89-EED3-F9F8-66A9-2CBE1662C051}"/>
              </a:ext>
            </a:extLst>
          </p:cNvPr>
          <p:cNvSpPr/>
          <p:nvPr/>
        </p:nvSpPr>
        <p:spPr>
          <a:xfrm>
            <a:off x="4640658" y="597795"/>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445;p40">
            <a:extLst>
              <a:ext uri="{FF2B5EF4-FFF2-40B4-BE49-F238E27FC236}">
                <a16:creationId xmlns:a16="http://schemas.microsoft.com/office/drawing/2014/main" id="{2FE450AA-EDBB-4557-1D4C-085C296DDE44}"/>
              </a:ext>
            </a:extLst>
          </p:cNvPr>
          <p:cNvGrpSpPr/>
          <p:nvPr/>
        </p:nvGrpSpPr>
        <p:grpSpPr>
          <a:xfrm>
            <a:off x="8375846" y="2850727"/>
            <a:ext cx="2305028" cy="2104017"/>
            <a:chOff x="6395332" y="2474394"/>
            <a:chExt cx="1652793" cy="1431311"/>
          </a:xfrm>
          <a:solidFill>
            <a:srgbClr val="002060"/>
          </a:solidFill>
        </p:grpSpPr>
        <p:sp>
          <p:nvSpPr>
            <p:cNvPr id="50" name="Google Shape;2446;p40">
              <a:extLst>
                <a:ext uri="{FF2B5EF4-FFF2-40B4-BE49-F238E27FC236}">
                  <a16:creationId xmlns:a16="http://schemas.microsoft.com/office/drawing/2014/main" id="{0E57A48F-8F04-5310-340B-E745EF73310D}"/>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7;p40">
              <a:extLst>
                <a:ext uri="{FF2B5EF4-FFF2-40B4-BE49-F238E27FC236}">
                  <a16:creationId xmlns:a16="http://schemas.microsoft.com/office/drawing/2014/main" id="{E9FCADFE-694A-5C2B-0599-8D9FE7AAEB23}"/>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2" name="Google Shape;2448;p40">
              <a:extLst>
                <a:ext uri="{FF2B5EF4-FFF2-40B4-BE49-F238E27FC236}">
                  <a16:creationId xmlns:a16="http://schemas.microsoft.com/office/drawing/2014/main" id="{969FD57A-E06B-E2D3-0712-6DE67D319881}"/>
                </a:ext>
              </a:extLst>
            </p:cNvPr>
            <p:cNvSpPr txBox="1"/>
            <p:nvPr/>
          </p:nvSpPr>
          <p:spPr>
            <a:xfrm>
              <a:off x="6631260" y="3234203"/>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Apriori Algorithm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53" name="Google Shape;2434;p40">
            <a:extLst>
              <a:ext uri="{FF2B5EF4-FFF2-40B4-BE49-F238E27FC236}">
                <a16:creationId xmlns:a16="http://schemas.microsoft.com/office/drawing/2014/main" id="{560EBCA7-D2D3-0FD9-3AE8-4AD84101A9FB}"/>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0;p40">
            <a:extLst>
              <a:ext uri="{FF2B5EF4-FFF2-40B4-BE49-F238E27FC236}">
                <a16:creationId xmlns:a16="http://schemas.microsoft.com/office/drawing/2014/main" id="{3D2F03F1-07E6-153E-D191-9331C22721DF}"/>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21;p40">
            <a:extLst>
              <a:ext uri="{FF2B5EF4-FFF2-40B4-BE49-F238E27FC236}">
                <a16:creationId xmlns:a16="http://schemas.microsoft.com/office/drawing/2014/main" id="{08918DE8-7AB2-B15E-214C-2F3BD222ABF0}"/>
              </a:ext>
            </a:extLst>
          </p:cNvPr>
          <p:cNvGrpSpPr/>
          <p:nvPr/>
        </p:nvGrpSpPr>
        <p:grpSpPr>
          <a:xfrm>
            <a:off x="973213" y="2923933"/>
            <a:ext cx="2304925" cy="2104123"/>
            <a:chOff x="1095875" y="2557396"/>
            <a:chExt cx="1652720" cy="1431384"/>
          </a:xfrm>
          <a:solidFill>
            <a:srgbClr val="002060"/>
          </a:solidFill>
        </p:grpSpPr>
        <p:sp>
          <p:nvSpPr>
            <p:cNvPr id="56" name="Google Shape;2422;p40">
              <a:extLst>
                <a:ext uri="{FF2B5EF4-FFF2-40B4-BE49-F238E27FC236}">
                  <a16:creationId xmlns:a16="http://schemas.microsoft.com/office/drawing/2014/main" id="{0F0A6F5D-7436-6C75-60D8-DC6F0A04DADD}"/>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23;p40">
              <a:extLst>
                <a:ext uri="{FF2B5EF4-FFF2-40B4-BE49-F238E27FC236}">
                  <a16:creationId xmlns:a16="http://schemas.microsoft.com/office/drawing/2014/main" id="{D713847D-3A8F-9261-8A44-B63079D5623C}"/>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8" name="Google Shape;2424;p40">
              <a:extLst>
                <a:ext uri="{FF2B5EF4-FFF2-40B4-BE49-F238E27FC236}">
                  <a16:creationId xmlns:a16="http://schemas.microsoft.com/office/drawing/2014/main" id="{76C4C2B4-B125-6D9C-B82B-5B889BD9AA54}"/>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59" name="Google Shape;2437;p40">
            <a:extLst>
              <a:ext uri="{FF2B5EF4-FFF2-40B4-BE49-F238E27FC236}">
                <a16:creationId xmlns:a16="http://schemas.microsoft.com/office/drawing/2014/main" id="{BCC7C273-A127-A7CD-C967-01606543D523}"/>
              </a:ext>
            </a:extLst>
          </p:cNvPr>
          <p:cNvGrpSpPr/>
          <p:nvPr/>
        </p:nvGrpSpPr>
        <p:grpSpPr>
          <a:xfrm>
            <a:off x="4672421" y="2879830"/>
            <a:ext cx="2305028" cy="2104017"/>
            <a:chOff x="3745713" y="2526736"/>
            <a:chExt cx="1652793" cy="1431311"/>
          </a:xfrm>
          <a:solidFill>
            <a:srgbClr val="002060"/>
          </a:solidFill>
        </p:grpSpPr>
        <p:sp>
          <p:nvSpPr>
            <p:cNvPr id="60" name="Google Shape;2438;p40">
              <a:extLst>
                <a:ext uri="{FF2B5EF4-FFF2-40B4-BE49-F238E27FC236}">
                  <a16:creationId xmlns:a16="http://schemas.microsoft.com/office/drawing/2014/main" id="{733F2ED8-5C31-8FE5-61A4-94D8ECC3FEA9}"/>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9;p40">
              <a:extLst>
                <a:ext uri="{FF2B5EF4-FFF2-40B4-BE49-F238E27FC236}">
                  <a16:creationId xmlns:a16="http://schemas.microsoft.com/office/drawing/2014/main" id="{1998695A-442C-C1FE-307A-1DD952432238}"/>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2" name="Google Shape;2440;p40">
              <a:extLst>
                <a:ext uri="{FF2B5EF4-FFF2-40B4-BE49-F238E27FC236}">
                  <a16:creationId xmlns:a16="http://schemas.microsoft.com/office/drawing/2014/main" id="{863D3080-3CA7-555B-F9EB-895951DE87E4}"/>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K</a:t>
              </a:r>
              <a:r>
                <a:rPr lang="en-IN" dirty="0">
                  <a:solidFill>
                    <a:srgbClr val="FFFFFF"/>
                  </a:solidFill>
                  <a:latin typeface="Times New Roman" panose="02020603050405020304" pitchFamily="18" charset="0"/>
                  <a:ea typeface="Roboto"/>
                  <a:cs typeface="Times New Roman" panose="02020603050405020304" pitchFamily="18" charset="0"/>
                  <a:sym typeface="Roboto"/>
                </a:rPr>
                <a:t>m</a:t>
              </a:r>
              <a:r>
                <a:rPr lang="en" dirty="0">
                  <a:solidFill>
                    <a:srgbClr val="FFFFFF"/>
                  </a:solidFill>
                  <a:latin typeface="Times New Roman" panose="02020603050405020304" pitchFamily="18" charset="0"/>
                  <a:ea typeface="Roboto"/>
                  <a:cs typeface="Times New Roman" panose="02020603050405020304" pitchFamily="18" charset="0"/>
                  <a:sym typeface="Roboto"/>
                </a:rPr>
                <a:t>eans Clustering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63" name="Google Shape;2441;p40">
            <a:extLst>
              <a:ext uri="{FF2B5EF4-FFF2-40B4-BE49-F238E27FC236}">
                <a16:creationId xmlns:a16="http://schemas.microsoft.com/office/drawing/2014/main" id="{ECD35E77-53C3-AAB2-17D1-9F8636177474}"/>
              </a:ext>
            </a:extLst>
          </p:cNvPr>
          <p:cNvGrpSpPr/>
          <p:nvPr/>
        </p:nvGrpSpPr>
        <p:grpSpPr>
          <a:xfrm>
            <a:off x="6541923" y="3969675"/>
            <a:ext cx="2304925" cy="2104231"/>
            <a:chOff x="5086217" y="3268131"/>
            <a:chExt cx="1652720" cy="1431457"/>
          </a:xfrm>
          <a:solidFill>
            <a:srgbClr val="002060"/>
          </a:solidFill>
        </p:grpSpPr>
        <p:sp>
          <p:nvSpPr>
            <p:cNvPr id="64" name="Google Shape;2442;p40">
              <a:extLst>
                <a:ext uri="{FF2B5EF4-FFF2-40B4-BE49-F238E27FC236}">
                  <a16:creationId xmlns:a16="http://schemas.microsoft.com/office/drawing/2014/main" id="{7192B903-9C67-1BD7-BD65-05359261EA9E}"/>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43;p40">
              <a:extLst>
                <a:ext uri="{FF2B5EF4-FFF2-40B4-BE49-F238E27FC236}">
                  <a16:creationId xmlns:a16="http://schemas.microsoft.com/office/drawing/2014/main" id="{4F70B899-8255-DA1C-97CF-795D7B25EAFE}"/>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6" name="Google Shape;2444;p40">
              <a:extLst>
                <a:ext uri="{FF2B5EF4-FFF2-40B4-BE49-F238E27FC236}">
                  <a16:creationId xmlns:a16="http://schemas.microsoft.com/office/drawing/2014/main" id="{87EFBD2B-3A8E-E9B0-D12B-2B418783EFA1}"/>
                </a:ext>
              </a:extLst>
            </p:cNvPr>
            <p:cNvSpPr txBox="1"/>
            <p:nvPr/>
          </p:nvSpPr>
          <p:spPr>
            <a:xfrm>
              <a:off x="5363852" y="3956665"/>
              <a:ext cx="1063593"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Customer Segmentation Comparison</a:t>
              </a:r>
              <a:endParaRPr dirty="0">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1628689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oogle Shape;2429;p40">
            <a:extLst>
              <a:ext uri="{FF2B5EF4-FFF2-40B4-BE49-F238E27FC236}">
                <a16:creationId xmlns:a16="http://schemas.microsoft.com/office/drawing/2014/main" id="{2AEE6EB1-611C-B7EB-5398-DB8D7A2D1C89}"/>
              </a:ext>
            </a:extLst>
          </p:cNvPr>
          <p:cNvGrpSpPr/>
          <p:nvPr/>
        </p:nvGrpSpPr>
        <p:grpSpPr>
          <a:xfrm>
            <a:off x="573623" y="1891800"/>
            <a:ext cx="3384000" cy="3074400"/>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648371" y="2148494"/>
              <a:ext cx="1219800" cy="25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4" y="2486141"/>
              <a:ext cx="1097893" cy="43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Times New Roman" panose="02020603050405020304" pitchFamily="18" charset="0"/>
                  <a:ea typeface="Roboto"/>
                  <a:cs typeface="Times New Roman" panose="02020603050405020304" pitchFamily="18" charset="0"/>
                  <a:sym typeface="Roboto"/>
                </a:rPr>
                <a:t>RFM</a:t>
              </a:r>
              <a:r>
                <a:rPr lang="en" sz="3200" dirty="0">
                  <a:latin typeface="Times New Roman" panose="02020603050405020304" pitchFamily="18" charset="0"/>
                  <a:ea typeface="Roboto"/>
                  <a:cs typeface="Times New Roman" panose="02020603050405020304" pitchFamily="18" charset="0"/>
                  <a:sym typeface="Roboto"/>
                </a:rPr>
                <a:t> </a:t>
              </a:r>
              <a:r>
                <a:rPr lang="en" sz="3200" b="1" dirty="0">
                  <a:latin typeface="Times New Roman" panose="02020603050405020304" pitchFamily="18" charset="0"/>
                  <a:ea typeface="Roboto"/>
                  <a:cs typeface="Times New Roman" panose="02020603050405020304" pitchFamily="18" charset="0"/>
                  <a:sym typeface="Roboto"/>
                </a:rPr>
                <a:t>Analysis</a:t>
              </a:r>
              <a:endParaRPr sz="32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2" name="TextBox 1">
            <a:extLst>
              <a:ext uri="{FF2B5EF4-FFF2-40B4-BE49-F238E27FC236}">
                <a16:creationId xmlns:a16="http://schemas.microsoft.com/office/drawing/2014/main" id="{9DBCEB32-A021-5998-6580-32D944F24E6B}"/>
              </a:ext>
            </a:extLst>
          </p:cNvPr>
          <p:cNvSpPr txBox="1"/>
          <p:nvPr/>
        </p:nvSpPr>
        <p:spPr>
          <a:xfrm>
            <a:off x="6060857" y="1698760"/>
            <a:ext cx="5557520"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It stands for the Recency, Frequency and Monetary value analysis used in Marketing Analytics.</a:t>
            </a:r>
          </a:p>
        </p:txBody>
      </p:sp>
      <p:grpSp>
        <p:nvGrpSpPr>
          <p:cNvPr id="12" name="Group 11">
            <a:extLst>
              <a:ext uri="{FF2B5EF4-FFF2-40B4-BE49-F238E27FC236}">
                <a16:creationId xmlns:a16="http://schemas.microsoft.com/office/drawing/2014/main" id="{64B55C4C-DBA6-1139-9EF1-319B15143717}"/>
              </a:ext>
            </a:extLst>
          </p:cNvPr>
          <p:cNvGrpSpPr/>
          <p:nvPr/>
        </p:nvGrpSpPr>
        <p:grpSpPr>
          <a:xfrm>
            <a:off x="7142480" y="2880360"/>
            <a:ext cx="3291840" cy="1097280"/>
            <a:chOff x="7142480" y="2880360"/>
            <a:chExt cx="3291840" cy="1097280"/>
          </a:xfrm>
        </p:grpSpPr>
        <p:sp>
          <p:nvSpPr>
            <p:cNvPr id="6" name="Rectangle: Rounded Corners 5">
              <a:extLst>
                <a:ext uri="{FF2B5EF4-FFF2-40B4-BE49-F238E27FC236}">
                  <a16:creationId xmlns:a16="http://schemas.microsoft.com/office/drawing/2014/main" id="{4088F5A6-107D-35E2-A678-C9FAC13F34F9}"/>
                </a:ext>
              </a:extLst>
            </p:cNvPr>
            <p:cNvSpPr/>
            <p:nvPr/>
          </p:nvSpPr>
          <p:spPr>
            <a:xfrm>
              <a:off x="714248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15F7AA0F-7086-2675-0248-CB602728B71A}"/>
                </a:ext>
              </a:extLst>
            </p:cNvPr>
            <p:cNvSpPr/>
            <p:nvPr/>
          </p:nvSpPr>
          <p:spPr>
            <a:xfrm>
              <a:off x="933704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32622D88-18BD-B3F7-507B-C4C860481EFA}"/>
                </a:ext>
              </a:extLst>
            </p:cNvPr>
            <p:cNvSpPr/>
            <p:nvPr/>
          </p:nvSpPr>
          <p:spPr>
            <a:xfrm>
              <a:off x="823976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31EA77C-1B61-049D-2335-199D1EC2BD75}"/>
                </a:ext>
              </a:extLst>
            </p:cNvPr>
            <p:cNvSpPr txBox="1"/>
            <p:nvPr/>
          </p:nvSpPr>
          <p:spPr>
            <a:xfrm>
              <a:off x="7406640" y="3198167"/>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a:t>
              </a:r>
            </a:p>
          </p:txBody>
        </p:sp>
        <p:sp>
          <p:nvSpPr>
            <p:cNvPr id="10" name="TextBox 9">
              <a:extLst>
                <a:ext uri="{FF2B5EF4-FFF2-40B4-BE49-F238E27FC236}">
                  <a16:creationId xmlns:a16="http://schemas.microsoft.com/office/drawing/2014/main" id="{32128484-306C-AEF2-DB6C-F1413C4625B6}"/>
                </a:ext>
              </a:extLst>
            </p:cNvPr>
            <p:cNvSpPr txBox="1"/>
            <p:nvPr/>
          </p:nvSpPr>
          <p:spPr>
            <a:xfrm>
              <a:off x="9601200" y="3193086"/>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M</a:t>
              </a:r>
            </a:p>
          </p:txBody>
        </p:sp>
        <p:sp>
          <p:nvSpPr>
            <p:cNvPr id="11" name="TextBox 10">
              <a:extLst>
                <a:ext uri="{FF2B5EF4-FFF2-40B4-BE49-F238E27FC236}">
                  <a16:creationId xmlns:a16="http://schemas.microsoft.com/office/drawing/2014/main" id="{6162089C-1DB1-B23A-01AB-33354183F360}"/>
                </a:ext>
              </a:extLst>
            </p:cNvPr>
            <p:cNvSpPr txBox="1"/>
            <p:nvPr/>
          </p:nvSpPr>
          <p:spPr>
            <a:xfrm>
              <a:off x="8503920" y="3193086"/>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F</a:t>
              </a:r>
            </a:p>
          </p:txBody>
        </p:sp>
      </p:grpSp>
      <p:sp>
        <p:nvSpPr>
          <p:cNvPr id="3" name="TextBox 2">
            <a:extLst>
              <a:ext uri="{FF2B5EF4-FFF2-40B4-BE49-F238E27FC236}">
                <a16:creationId xmlns:a16="http://schemas.microsoft.com/office/drawing/2014/main" id="{8B9C2D44-F157-F976-7B22-A95DA1C29C2B}"/>
              </a:ext>
            </a:extLst>
          </p:cNvPr>
          <p:cNvSpPr txBox="1"/>
          <p:nvPr/>
        </p:nvSpPr>
        <p:spPr>
          <a:xfrm>
            <a:off x="7223760" y="4175760"/>
            <a:ext cx="101061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Recency</a:t>
            </a:r>
          </a:p>
        </p:txBody>
      </p:sp>
      <p:sp>
        <p:nvSpPr>
          <p:cNvPr id="4" name="TextBox 3">
            <a:extLst>
              <a:ext uri="{FF2B5EF4-FFF2-40B4-BE49-F238E27FC236}">
                <a16:creationId xmlns:a16="http://schemas.microsoft.com/office/drawing/2014/main" id="{B1AE722B-0FEC-A06D-3E15-CC0D5EEA2957}"/>
              </a:ext>
            </a:extLst>
          </p:cNvPr>
          <p:cNvSpPr txBox="1"/>
          <p:nvPr/>
        </p:nvSpPr>
        <p:spPr>
          <a:xfrm>
            <a:off x="8234379" y="4175760"/>
            <a:ext cx="123952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Frequency</a:t>
            </a:r>
          </a:p>
        </p:txBody>
      </p:sp>
      <p:sp>
        <p:nvSpPr>
          <p:cNvPr id="5" name="TextBox 4">
            <a:extLst>
              <a:ext uri="{FF2B5EF4-FFF2-40B4-BE49-F238E27FC236}">
                <a16:creationId xmlns:a16="http://schemas.microsoft.com/office/drawing/2014/main" id="{FE47F551-3510-39E6-56C8-EDBDCE213402}"/>
              </a:ext>
            </a:extLst>
          </p:cNvPr>
          <p:cNvSpPr txBox="1"/>
          <p:nvPr/>
        </p:nvSpPr>
        <p:spPr>
          <a:xfrm>
            <a:off x="9392619" y="4175760"/>
            <a:ext cx="123952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Monetary</a:t>
            </a:r>
          </a:p>
        </p:txBody>
      </p:sp>
    </p:spTree>
    <p:extLst>
      <p:ext uri="{BB962C8B-B14F-4D97-AF65-F5344CB8AC3E}">
        <p14:creationId xmlns:p14="http://schemas.microsoft.com/office/powerpoint/2010/main" val="322339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oogle Shape;2429;p40">
            <a:extLst>
              <a:ext uri="{FF2B5EF4-FFF2-40B4-BE49-F238E27FC236}">
                <a16:creationId xmlns:a16="http://schemas.microsoft.com/office/drawing/2014/main" id="{2AEE6EB1-611C-B7EB-5398-DB8D7A2D1C89}"/>
              </a:ext>
            </a:extLst>
          </p:cNvPr>
          <p:cNvGrpSpPr/>
          <p:nvPr/>
        </p:nvGrpSpPr>
        <p:grpSpPr>
          <a:xfrm>
            <a:off x="573623" y="1891800"/>
            <a:ext cx="3384000" cy="3074400"/>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648371" y="2148494"/>
              <a:ext cx="1219800" cy="25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4" y="2486141"/>
              <a:ext cx="1097893" cy="43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Times New Roman" panose="02020603050405020304" pitchFamily="18" charset="0"/>
                  <a:ea typeface="Roboto"/>
                  <a:cs typeface="Times New Roman" panose="02020603050405020304" pitchFamily="18" charset="0"/>
                  <a:sym typeface="Roboto"/>
                </a:rPr>
                <a:t>RFM Analysis</a:t>
              </a:r>
              <a:endParaRPr sz="32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13" name="TextBox 12">
            <a:extLst>
              <a:ext uri="{FF2B5EF4-FFF2-40B4-BE49-F238E27FC236}">
                <a16:creationId xmlns:a16="http://schemas.microsoft.com/office/drawing/2014/main" id="{81198C7E-2D33-A8ED-EDD7-17116F76C2AB}"/>
              </a:ext>
            </a:extLst>
          </p:cNvPr>
          <p:cNvSpPr txBox="1"/>
          <p:nvPr/>
        </p:nvSpPr>
        <p:spPr>
          <a:xfrm>
            <a:off x="5120640" y="637846"/>
            <a:ext cx="2143760" cy="584775"/>
          </a:xfrm>
          <a:prstGeom prst="rect">
            <a:avLst/>
          </a:prstGeom>
          <a:noFill/>
        </p:spPr>
        <p:txBody>
          <a:bodyPr wrap="square" rtlCol="0">
            <a:spAutoFit/>
          </a:bodyPr>
          <a:lstStyle/>
          <a:p>
            <a:pPr algn="ctr"/>
            <a:r>
              <a:rPr lang="en-IN" sz="3200" b="1" dirty="0">
                <a:solidFill>
                  <a:schemeClr val="accent5">
                    <a:lumMod val="40000"/>
                    <a:lumOff val="60000"/>
                  </a:schemeClr>
                </a:solidFill>
                <a:latin typeface="Times New Roman" panose="02020603050405020304" pitchFamily="18" charset="0"/>
                <a:cs typeface="Times New Roman" panose="02020603050405020304" pitchFamily="18" charset="0"/>
              </a:rPr>
              <a:t>Recency</a:t>
            </a:r>
          </a:p>
        </p:txBody>
      </p:sp>
      <p:sp>
        <p:nvSpPr>
          <p:cNvPr id="14" name="TextBox 13">
            <a:extLst>
              <a:ext uri="{FF2B5EF4-FFF2-40B4-BE49-F238E27FC236}">
                <a16:creationId xmlns:a16="http://schemas.microsoft.com/office/drawing/2014/main" id="{3CEE84DF-6D7D-B2C0-B5CC-27BF6A0735C2}"/>
              </a:ext>
            </a:extLst>
          </p:cNvPr>
          <p:cNvSpPr txBox="1"/>
          <p:nvPr/>
        </p:nvSpPr>
        <p:spPr>
          <a:xfrm>
            <a:off x="6096000" y="1884600"/>
            <a:ext cx="5100320"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last time the customer made a purchase</a:t>
            </a:r>
            <a:endParaRPr lang="en-US" sz="180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Based on the </a:t>
            </a:r>
            <a:r>
              <a:rPr lang="en-IN" dirty="0" err="1">
                <a:latin typeface="Times New Roman" panose="02020603050405020304" pitchFamily="18" charset="0"/>
                <a:cs typeface="Times New Roman" panose="02020603050405020304" pitchFamily="18" charset="0"/>
              </a:rPr>
              <a:t>CustomerIDs</a:t>
            </a:r>
            <a:r>
              <a:rPr lang="en-IN" dirty="0">
                <a:latin typeface="Times New Roman" panose="02020603050405020304" pitchFamily="18" charset="0"/>
                <a:cs typeface="Times New Roman" panose="02020603050405020304" pitchFamily="18" charset="0"/>
              </a:rPr>
              <a:t>, we have considered the most recent purchase made</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Then, finding the most recent date, and subtracting other transaction dates to find the recency</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lesser the no. of the days, we can know that, that customer has made a recent purchase</a:t>
            </a:r>
          </a:p>
        </p:txBody>
      </p:sp>
    </p:spTree>
    <p:extLst>
      <p:ext uri="{BB962C8B-B14F-4D97-AF65-F5344CB8AC3E}">
        <p14:creationId xmlns:p14="http://schemas.microsoft.com/office/powerpoint/2010/main" val="915767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oogle Shape;2429;p40">
            <a:extLst>
              <a:ext uri="{FF2B5EF4-FFF2-40B4-BE49-F238E27FC236}">
                <a16:creationId xmlns:a16="http://schemas.microsoft.com/office/drawing/2014/main" id="{2AEE6EB1-611C-B7EB-5398-DB8D7A2D1C89}"/>
              </a:ext>
            </a:extLst>
          </p:cNvPr>
          <p:cNvGrpSpPr/>
          <p:nvPr/>
        </p:nvGrpSpPr>
        <p:grpSpPr>
          <a:xfrm>
            <a:off x="573623" y="1891800"/>
            <a:ext cx="3384000" cy="3074400"/>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648371" y="2148494"/>
              <a:ext cx="1219800" cy="25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4" y="2486141"/>
              <a:ext cx="1097893" cy="43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Times New Roman" panose="02020603050405020304" pitchFamily="18" charset="0"/>
                  <a:ea typeface="Roboto"/>
                  <a:cs typeface="Times New Roman" panose="02020603050405020304" pitchFamily="18" charset="0"/>
                  <a:sym typeface="Roboto"/>
                </a:rPr>
                <a:t>RFM Analysis</a:t>
              </a:r>
              <a:endParaRPr sz="32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2" name="TextBox 1">
            <a:extLst>
              <a:ext uri="{FF2B5EF4-FFF2-40B4-BE49-F238E27FC236}">
                <a16:creationId xmlns:a16="http://schemas.microsoft.com/office/drawing/2014/main" id="{9DBCEB32-A021-5998-6580-32D944F24E6B}"/>
              </a:ext>
            </a:extLst>
          </p:cNvPr>
          <p:cNvSpPr txBox="1"/>
          <p:nvPr/>
        </p:nvSpPr>
        <p:spPr>
          <a:xfrm>
            <a:off x="6060857" y="1698760"/>
            <a:ext cx="5557520"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It stands for the Recency, Frequency and Monetary value analysis used in Marketing Analytics.</a:t>
            </a:r>
          </a:p>
        </p:txBody>
      </p:sp>
      <p:grpSp>
        <p:nvGrpSpPr>
          <p:cNvPr id="12" name="Group 11">
            <a:extLst>
              <a:ext uri="{FF2B5EF4-FFF2-40B4-BE49-F238E27FC236}">
                <a16:creationId xmlns:a16="http://schemas.microsoft.com/office/drawing/2014/main" id="{64B55C4C-DBA6-1139-9EF1-319B15143717}"/>
              </a:ext>
            </a:extLst>
          </p:cNvPr>
          <p:cNvGrpSpPr/>
          <p:nvPr/>
        </p:nvGrpSpPr>
        <p:grpSpPr>
          <a:xfrm>
            <a:off x="7142480" y="2880360"/>
            <a:ext cx="3291840" cy="1097280"/>
            <a:chOff x="7142480" y="2880360"/>
            <a:chExt cx="3291840" cy="1097280"/>
          </a:xfrm>
        </p:grpSpPr>
        <p:sp>
          <p:nvSpPr>
            <p:cNvPr id="6" name="Rectangle: Rounded Corners 5">
              <a:extLst>
                <a:ext uri="{FF2B5EF4-FFF2-40B4-BE49-F238E27FC236}">
                  <a16:creationId xmlns:a16="http://schemas.microsoft.com/office/drawing/2014/main" id="{4088F5A6-107D-35E2-A678-C9FAC13F34F9}"/>
                </a:ext>
              </a:extLst>
            </p:cNvPr>
            <p:cNvSpPr/>
            <p:nvPr/>
          </p:nvSpPr>
          <p:spPr>
            <a:xfrm>
              <a:off x="714248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15F7AA0F-7086-2675-0248-CB602728B71A}"/>
                </a:ext>
              </a:extLst>
            </p:cNvPr>
            <p:cNvSpPr/>
            <p:nvPr/>
          </p:nvSpPr>
          <p:spPr>
            <a:xfrm>
              <a:off x="933704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32622D88-18BD-B3F7-507B-C4C860481EFA}"/>
                </a:ext>
              </a:extLst>
            </p:cNvPr>
            <p:cNvSpPr/>
            <p:nvPr/>
          </p:nvSpPr>
          <p:spPr>
            <a:xfrm>
              <a:off x="823976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31EA77C-1B61-049D-2335-199D1EC2BD75}"/>
                </a:ext>
              </a:extLst>
            </p:cNvPr>
            <p:cNvSpPr txBox="1"/>
            <p:nvPr/>
          </p:nvSpPr>
          <p:spPr>
            <a:xfrm>
              <a:off x="7406640" y="3198167"/>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a:t>
              </a:r>
            </a:p>
          </p:txBody>
        </p:sp>
        <p:sp>
          <p:nvSpPr>
            <p:cNvPr id="10" name="TextBox 9">
              <a:extLst>
                <a:ext uri="{FF2B5EF4-FFF2-40B4-BE49-F238E27FC236}">
                  <a16:creationId xmlns:a16="http://schemas.microsoft.com/office/drawing/2014/main" id="{32128484-306C-AEF2-DB6C-F1413C4625B6}"/>
                </a:ext>
              </a:extLst>
            </p:cNvPr>
            <p:cNvSpPr txBox="1"/>
            <p:nvPr/>
          </p:nvSpPr>
          <p:spPr>
            <a:xfrm>
              <a:off x="9601200" y="3193086"/>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M</a:t>
              </a:r>
            </a:p>
          </p:txBody>
        </p:sp>
        <p:sp>
          <p:nvSpPr>
            <p:cNvPr id="11" name="TextBox 10">
              <a:extLst>
                <a:ext uri="{FF2B5EF4-FFF2-40B4-BE49-F238E27FC236}">
                  <a16:creationId xmlns:a16="http://schemas.microsoft.com/office/drawing/2014/main" id="{6162089C-1DB1-B23A-01AB-33354183F360}"/>
                </a:ext>
              </a:extLst>
            </p:cNvPr>
            <p:cNvSpPr txBox="1"/>
            <p:nvPr/>
          </p:nvSpPr>
          <p:spPr>
            <a:xfrm>
              <a:off x="8503920" y="3193086"/>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F</a:t>
              </a:r>
            </a:p>
          </p:txBody>
        </p:sp>
      </p:grpSp>
      <p:sp>
        <p:nvSpPr>
          <p:cNvPr id="3" name="TextBox 2">
            <a:extLst>
              <a:ext uri="{FF2B5EF4-FFF2-40B4-BE49-F238E27FC236}">
                <a16:creationId xmlns:a16="http://schemas.microsoft.com/office/drawing/2014/main" id="{8B9C2D44-F157-F976-7B22-A95DA1C29C2B}"/>
              </a:ext>
            </a:extLst>
          </p:cNvPr>
          <p:cNvSpPr txBox="1"/>
          <p:nvPr/>
        </p:nvSpPr>
        <p:spPr>
          <a:xfrm>
            <a:off x="7223760" y="4175760"/>
            <a:ext cx="101061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Recency</a:t>
            </a:r>
          </a:p>
        </p:txBody>
      </p:sp>
      <p:sp>
        <p:nvSpPr>
          <p:cNvPr id="4" name="TextBox 3">
            <a:extLst>
              <a:ext uri="{FF2B5EF4-FFF2-40B4-BE49-F238E27FC236}">
                <a16:creationId xmlns:a16="http://schemas.microsoft.com/office/drawing/2014/main" id="{B1AE722B-0FEC-A06D-3E15-CC0D5EEA2957}"/>
              </a:ext>
            </a:extLst>
          </p:cNvPr>
          <p:cNvSpPr txBox="1"/>
          <p:nvPr/>
        </p:nvSpPr>
        <p:spPr>
          <a:xfrm>
            <a:off x="8234379" y="4175760"/>
            <a:ext cx="123952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Frequency</a:t>
            </a:r>
          </a:p>
        </p:txBody>
      </p:sp>
      <p:sp>
        <p:nvSpPr>
          <p:cNvPr id="5" name="TextBox 4">
            <a:extLst>
              <a:ext uri="{FF2B5EF4-FFF2-40B4-BE49-F238E27FC236}">
                <a16:creationId xmlns:a16="http://schemas.microsoft.com/office/drawing/2014/main" id="{FE47F551-3510-39E6-56C8-EDBDCE213402}"/>
              </a:ext>
            </a:extLst>
          </p:cNvPr>
          <p:cNvSpPr txBox="1"/>
          <p:nvPr/>
        </p:nvSpPr>
        <p:spPr>
          <a:xfrm>
            <a:off x="9392619" y="4175760"/>
            <a:ext cx="123952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Monetary</a:t>
            </a:r>
          </a:p>
        </p:txBody>
      </p:sp>
    </p:spTree>
    <p:extLst>
      <p:ext uri="{BB962C8B-B14F-4D97-AF65-F5344CB8AC3E}">
        <p14:creationId xmlns:p14="http://schemas.microsoft.com/office/powerpoint/2010/main" val="2612137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oogle Shape;2429;p40">
            <a:extLst>
              <a:ext uri="{FF2B5EF4-FFF2-40B4-BE49-F238E27FC236}">
                <a16:creationId xmlns:a16="http://schemas.microsoft.com/office/drawing/2014/main" id="{2AEE6EB1-611C-B7EB-5398-DB8D7A2D1C89}"/>
              </a:ext>
            </a:extLst>
          </p:cNvPr>
          <p:cNvGrpSpPr/>
          <p:nvPr/>
        </p:nvGrpSpPr>
        <p:grpSpPr>
          <a:xfrm>
            <a:off x="573623" y="1891800"/>
            <a:ext cx="3384000" cy="3074400"/>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648371" y="2148494"/>
              <a:ext cx="1219800" cy="25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4" y="2486141"/>
              <a:ext cx="1097893" cy="43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Times New Roman" panose="02020603050405020304" pitchFamily="18" charset="0"/>
                  <a:ea typeface="Roboto"/>
                  <a:cs typeface="Times New Roman" panose="02020603050405020304" pitchFamily="18" charset="0"/>
                  <a:sym typeface="Roboto"/>
                </a:rPr>
                <a:t>RFM Analysis</a:t>
              </a:r>
              <a:endParaRPr sz="32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5" name="TextBox 4">
            <a:extLst>
              <a:ext uri="{FF2B5EF4-FFF2-40B4-BE49-F238E27FC236}">
                <a16:creationId xmlns:a16="http://schemas.microsoft.com/office/drawing/2014/main" id="{C7E183FA-7E58-5FAF-6EE4-DDAD90BFCAD9}"/>
              </a:ext>
            </a:extLst>
          </p:cNvPr>
          <p:cNvSpPr txBox="1"/>
          <p:nvPr/>
        </p:nvSpPr>
        <p:spPr>
          <a:xfrm>
            <a:off x="5024120" y="802236"/>
            <a:ext cx="2143760" cy="584775"/>
          </a:xfrm>
          <a:prstGeom prst="rect">
            <a:avLst/>
          </a:prstGeom>
          <a:noFill/>
        </p:spPr>
        <p:txBody>
          <a:bodyPr wrap="square" rtlCol="0">
            <a:spAutoFit/>
          </a:bodyPr>
          <a:lstStyle/>
          <a:p>
            <a:pPr algn="ctr"/>
            <a:r>
              <a:rPr lang="en-IN" sz="3200" b="1" dirty="0">
                <a:solidFill>
                  <a:schemeClr val="accent5">
                    <a:lumMod val="40000"/>
                    <a:lumOff val="60000"/>
                  </a:schemeClr>
                </a:solidFill>
                <a:latin typeface="Times New Roman" panose="02020603050405020304" pitchFamily="18" charset="0"/>
                <a:cs typeface="Times New Roman" panose="02020603050405020304" pitchFamily="18" charset="0"/>
              </a:rPr>
              <a:t>Frequency</a:t>
            </a:r>
          </a:p>
        </p:txBody>
      </p:sp>
      <p:sp>
        <p:nvSpPr>
          <p:cNvPr id="13" name="TextBox 12">
            <a:extLst>
              <a:ext uri="{FF2B5EF4-FFF2-40B4-BE49-F238E27FC236}">
                <a16:creationId xmlns:a16="http://schemas.microsoft.com/office/drawing/2014/main" id="{2E220D26-E642-135C-933C-B297AF4CCB7F}"/>
              </a:ext>
            </a:extLst>
          </p:cNvPr>
          <p:cNvSpPr txBox="1"/>
          <p:nvPr/>
        </p:nvSpPr>
        <p:spPr>
          <a:xfrm>
            <a:off x="6096000" y="1884600"/>
            <a:ext cx="5100320"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total number of times the customer has made a purchase in a given period of time</a:t>
            </a:r>
            <a:endParaRPr lang="en-US" sz="180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Based on the </a:t>
            </a:r>
            <a:r>
              <a:rPr lang="en-IN" dirty="0" err="1">
                <a:latin typeface="Times New Roman" panose="02020603050405020304" pitchFamily="18" charset="0"/>
                <a:cs typeface="Times New Roman" panose="02020603050405020304" pitchFamily="18" charset="0"/>
              </a:rPr>
              <a:t>CustomerIDs</a:t>
            </a:r>
            <a:r>
              <a:rPr lang="en-IN" dirty="0">
                <a:latin typeface="Times New Roman" panose="02020603050405020304" pitchFamily="18" charset="0"/>
                <a:cs typeface="Times New Roman" panose="02020603050405020304" pitchFamily="18" charset="0"/>
              </a:rPr>
              <a:t>, we have counted the number of invoices generated, which gives us an idea about the number of purchases made</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higher the number of invoices generated, we can know that, the customer is doing frequent purchases</a:t>
            </a:r>
          </a:p>
        </p:txBody>
      </p:sp>
    </p:spTree>
    <p:extLst>
      <p:ext uri="{BB962C8B-B14F-4D97-AF65-F5344CB8AC3E}">
        <p14:creationId xmlns:p14="http://schemas.microsoft.com/office/powerpoint/2010/main" val="3422742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oogle Shape;2429;p40">
            <a:extLst>
              <a:ext uri="{FF2B5EF4-FFF2-40B4-BE49-F238E27FC236}">
                <a16:creationId xmlns:a16="http://schemas.microsoft.com/office/drawing/2014/main" id="{2AEE6EB1-611C-B7EB-5398-DB8D7A2D1C89}"/>
              </a:ext>
            </a:extLst>
          </p:cNvPr>
          <p:cNvGrpSpPr/>
          <p:nvPr/>
        </p:nvGrpSpPr>
        <p:grpSpPr>
          <a:xfrm>
            <a:off x="573623" y="1891800"/>
            <a:ext cx="3384000" cy="3074400"/>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648371" y="2148494"/>
              <a:ext cx="1219800" cy="25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4" y="2486141"/>
              <a:ext cx="1097893" cy="43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Times New Roman" panose="02020603050405020304" pitchFamily="18" charset="0"/>
                  <a:ea typeface="Roboto"/>
                  <a:cs typeface="Times New Roman" panose="02020603050405020304" pitchFamily="18" charset="0"/>
                  <a:sym typeface="Roboto"/>
                </a:rPr>
                <a:t>RFM Analysis</a:t>
              </a:r>
              <a:endParaRPr sz="32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2" name="TextBox 1">
            <a:extLst>
              <a:ext uri="{FF2B5EF4-FFF2-40B4-BE49-F238E27FC236}">
                <a16:creationId xmlns:a16="http://schemas.microsoft.com/office/drawing/2014/main" id="{9DBCEB32-A021-5998-6580-32D944F24E6B}"/>
              </a:ext>
            </a:extLst>
          </p:cNvPr>
          <p:cNvSpPr txBox="1"/>
          <p:nvPr/>
        </p:nvSpPr>
        <p:spPr>
          <a:xfrm>
            <a:off x="6060857" y="1698760"/>
            <a:ext cx="5557520"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It stands for the Recency, Frequency and Monetary value analysis used in Marketing Analytics.</a:t>
            </a:r>
          </a:p>
        </p:txBody>
      </p:sp>
      <p:grpSp>
        <p:nvGrpSpPr>
          <p:cNvPr id="12" name="Group 11">
            <a:extLst>
              <a:ext uri="{FF2B5EF4-FFF2-40B4-BE49-F238E27FC236}">
                <a16:creationId xmlns:a16="http://schemas.microsoft.com/office/drawing/2014/main" id="{64B55C4C-DBA6-1139-9EF1-319B15143717}"/>
              </a:ext>
            </a:extLst>
          </p:cNvPr>
          <p:cNvGrpSpPr/>
          <p:nvPr/>
        </p:nvGrpSpPr>
        <p:grpSpPr>
          <a:xfrm>
            <a:off x="7142480" y="2880360"/>
            <a:ext cx="3291840" cy="1097280"/>
            <a:chOff x="7142480" y="2880360"/>
            <a:chExt cx="3291840" cy="1097280"/>
          </a:xfrm>
        </p:grpSpPr>
        <p:sp>
          <p:nvSpPr>
            <p:cNvPr id="6" name="Rectangle: Rounded Corners 5">
              <a:extLst>
                <a:ext uri="{FF2B5EF4-FFF2-40B4-BE49-F238E27FC236}">
                  <a16:creationId xmlns:a16="http://schemas.microsoft.com/office/drawing/2014/main" id="{4088F5A6-107D-35E2-A678-C9FAC13F34F9}"/>
                </a:ext>
              </a:extLst>
            </p:cNvPr>
            <p:cNvSpPr/>
            <p:nvPr/>
          </p:nvSpPr>
          <p:spPr>
            <a:xfrm>
              <a:off x="714248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15F7AA0F-7086-2675-0248-CB602728B71A}"/>
                </a:ext>
              </a:extLst>
            </p:cNvPr>
            <p:cNvSpPr/>
            <p:nvPr/>
          </p:nvSpPr>
          <p:spPr>
            <a:xfrm>
              <a:off x="933704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32622D88-18BD-B3F7-507B-C4C860481EFA}"/>
                </a:ext>
              </a:extLst>
            </p:cNvPr>
            <p:cNvSpPr/>
            <p:nvPr/>
          </p:nvSpPr>
          <p:spPr>
            <a:xfrm>
              <a:off x="823976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31EA77C-1B61-049D-2335-199D1EC2BD75}"/>
                </a:ext>
              </a:extLst>
            </p:cNvPr>
            <p:cNvSpPr txBox="1"/>
            <p:nvPr/>
          </p:nvSpPr>
          <p:spPr>
            <a:xfrm>
              <a:off x="7406640" y="3198167"/>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a:t>
              </a:r>
            </a:p>
          </p:txBody>
        </p:sp>
        <p:sp>
          <p:nvSpPr>
            <p:cNvPr id="10" name="TextBox 9">
              <a:extLst>
                <a:ext uri="{FF2B5EF4-FFF2-40B4-BE49-F238E27FC236}">
                  <a16:creationId xmlns:a16="http://schemas.microsoft.com/office/drawing/2014/main" id="{32128484-306C-AEF2-DB6C-F1413C4625B6}"/>
                </a:ext>
              </a:extLst>
            </p:cNvPr>
            <p:cNvSpPr txBox="1"/>
            <p:nvPr/>
          </p:nvSpPr>
          <p:spPr>
            <a:xfrm>
              <a:off x="9601200" y="3193086"/>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M</a:t>
              </a:r>
            </a:p>
          </p:txBody>
        </p:sp>
        <p:sp>
          <p:nvSpPr>
            <p:cNvPr id="11" name="TextBox 10">
              <a:extLst>
                <a:ext uri="{FF2B5EF4-FFF2-40B4-BE49-F238E27FC236}">
                  <a16:creationId xmlns:a16="http://schemas.microsoft.com/office/drawing/2014/main" id="{6162089C-1DB1-B23A-01AB-33354183F360}"/>
                </a:ext>
              </a:extLst>
            </p:cNvPr>
            <p:cNvSpPr txBox="1"/>
            <p:nvPr/>
          </p:nvSpPr>
          <p:spPr>
            <a:xfrm>
              <a:off x="8503920" y="3193086"/>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F</a:t>
              </a:r>
            </a:p>
          </p:txBody>
        </p:sp>
      </p:grpSp>
      <p:sp>
        <p:nvSpPr>
          <p:cNvPr id="3" name="TextBox 2">
            <a:extLst>
              <a:ext uri="{FF2B5EF4-FFF2-40B4-BE49-F238E27FC236}">
                <a16:creationId xmlns:a16="http://schemas.microsoft.com/office/drawing/2014/main" id="{8B9C2D44-F157-F976-7B22-A95DA1C29C2B}"/>
              </a:ext>
            </a:extLst>
          </p:cNvPr>
          <p:cNvSpPr txBox="1"/>
          <p:nvPr/>
        </p:nvSpPr>
        <p:spPr>
          <a:xfrm>
            <a:off x="7223760" y="4175760"/>
            <a:ext cx="101061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Recency</a:t>
            </a:r>
          </a:p>
        </p:txBody>
      </p:sp>
      <p:sp>
        <p:nvSpPr>
          <p:cNvPr id="4" name="TextBox 3">
            <a:extLst>
              <a:ext uri="{FF2B5EF4-FFF2-40B4-BE49-F238E27FC236}">
                <a16:creationId xmlns:a16="http://schemas.microsoft.com/office/drawing/2014/main" id="{B1AE722B-0FEC-A06D-3E15-CC0D5EEA2957}"/>
              </a:ext>
            </a:extLst>
          </p:cNvPr>
          <p:cNvSpPr txBox="1"/>
          <p:nvPr/>
        </p:nvSpPr>
        <p:spPr>
          <a:xfrm>
            <a:off x="8234379" y="4175760"/>
            <a:ext cx="123952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Frequency</a:t>
            </a:r>
          </a:p>
        </p:txBody>
      </p:sp>
      <p:sp>
        <p:nvSpPr>
          <p:cNvPr id="5" name="TextBox 4">
            <a:extLst>
              <a:ext uri="{FF2B5EF4-FFF2-40B4-BE49-F238E27FC236}">
                <a16:creationId xmlns:a16="http://schemas.microsoft.com/office/drawing/2014/main" id="{FE47F551-3510-39E6-56C8-EDBDCE213402}"/>
              </a:ext>
            </a:extLst>
          </p:cNvPr>
          <p:cNvSpPr txBox="1"/>
          <p:nvPr/>
        </p:nvSpPr>
        <p:spPr>
          <a:xfrm>
            <a:off x="9392619" y="4175760"/>
            <a:ext cx="123952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Monetary</a:t>
            </a:r>
          </a:p>
        </p:txBody>
      </p:sp>
    </p:spTree>
    <p:extLst>
      <p:ext uri="{BB962C8B-B14F-4D97-AF65-F5344CB8AC3E}">
        <p14:creationId xmlns:p14="http://schemas.microsoft.com/office/powerpoint/2010/main" val="2968748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oogle Shape;2429;p40">
            <a:extLst>
              <a:ext uri="{FF2B5EF4-FFF2-40B4-BE49-F238E27FC236}">
                <a16:creationId xmlns:a16="http://schemas.microsoft.com/office/drawing/2014/main" id="{2AEE6EB1-611C-B7EB-5398-DB8D7A2D1C89}"/>
              </a:ext>
            </a:extLst>
          </p:cNvPr>
          <p:cNvGrpSpPr/>
          <p:nvPr/>
        </p:nvGrpSpPr>
        <p:grpSpPr>
          <a:xfrm>
            <a:off x="573623" y="1891800"/>
            <a:ext cx="3384000" cy="3074400"/>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648371" y="2148494"/>
              <a:ext cx="1219800" cy="25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4" y="2486141"/>
              <a:ext cx="1097893" cy="43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Times New Roman" panose="02020603050405020304" pitchFamily="18" charset="0"/>
                  <a:ea typeface="Roboto"/>
                  <a:cs typeface="Times New Roman" panose="02020603050405020304" pitchFamily="18" charset="0"/>
                  <a:sym typeface="Roboto"/>
                </a:rPr>
                <a:t>RFM Analysis</a:t>
              </a:r>
              <a:endParaRPr sz="32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3" name="TextBox 2">
            <a:extLst>
              <a:ext uri="{FF2B5EF4-FFF2-40B4-BE49-F238E27FC236}">
                <a16:creationId xmlns:a16="http://schemas.microsoft.com/office/drawing/2014/main" id="{4CB85ACA-6359-EDF2-95E1-4BBDFCEA6759}"/>
              </a:ext>
            </a:extLst>
          </p:cNvPr>
          <p:cNvSpPr txBox="1"/>
          <p:nvPr/>
        </p:nvSpPr>
        <p:spPr>
          <a:xfrm>
            <a:off x="5262880" y="578716"/>
            <a:ext cx="2143760" cy="584775"/>
          </a:xfrm>
          <a:prstGeom prst="rect">
            <a:avLst/>
          </a:prstGeom>
          <a:noFill/>
        </p:spPr>
        <p:txBody>
          <a:bodyPr wrap="square" rtlCol="0">
            <a:spAutoFit/>
          </a:bodyPr>
          <a:lstStyle/>
          <a:p>
            <a:pPr algn="ctr"/>
            <a:r>
              <a:rPr lang="en-IN" sz="3200" b="1" dirty="0">
                <a:solidFill>
                  <a:schemeClr val="accent5">
                    <a:lumMod val="40000"/>
                    <a:lumOff val="60000"/>
                  </a:schemeClr>
                </a:solidFill>
                <a:latin typeface="Times New Roman" panose="02020603050405020304" pitchFamily="18" charset="0"/>
                <a:cs typeface="Times New Roman" panose="02020603050405020304" pitchFamily="18" charset="0"/>
              </a:rPr>
              <a:t>Monetary</a:t>
            </a:r>
          </a:p>
        </p:txBody>
      </p:sp>
      <p:sp>
        <p:nvSpPr>
          <p:cNvPr id="4" name="TextBox 3">
            <a:extLst>
              <a:ext uri="{FF2B5EF4-FFF2-40B4-BE49-F238E27FC236}">
                <a16:creationId xmlns:a16="http://schemas.microsoft.com/office/drawing/2014/main" id="{01A49C79-6F25-17D6-8E67-4F16F2E59C73}"/>
              </a:ext>
            </a:extLst>
          </p:cNvPr>
          <p:cNvSpPr txBox="1"/>
          <p:nvPr/>
        </p:nvSpPr>
        <p:spPr>
          <a:xfrm>
            <a:off x="6096000" y="1884600"/>
            <a:ext cx="510032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total amount spent by the customer for making a purchase</a:t>
            </a:r>
          </a:p>
          <a:p>
            <a:pPr marL="285750" indent="-285750">
              <a:buFont typeface="Arial" panose="020B0604020202020204" pitchFamily="34" charset="0"/>
              <a:buChar char="•"/>
            </a:pPr>
            <a:endParaRPr lang="en-US" sz="180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have calculated a new column showing Total (Quantity*</a:t>
            </a:r>
            <a:r>
              <a:rPr lang="en-US" dirty="0" err="1">
                <a:latin typeface="Times New Roman" panose="02020603050405020304" pitchFamily="18" charset="0"/>
                <a:cs typeface="Times New Roman" panose="02020603050405020304" pitchFamily="18" charset="0"/>
              </a:rPr>
              <a:t>UnitPrice</a:t>
            </a:r>
            <a:r>
              <a:rPr lang="en-US" dirty="0">
                <a:latin typeface="Times New Roman" panose="02020603050405020304" pitchFamily="18" charset="0"/>
                <a:cs typeface="Times New Roman" panose="02020603050405020304" pitchFamily="18" charset="0"/>
              </a:rPr>
              <a:t>)</a:t>
            </a:r>
            <a:endParaRPr lang="en-US" sz="180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Based on the </a:t>
            </a:r>
            <a:r>
              <a:rPr lang="en-IN" dirty="0" err="1">
                <a:latin typeface="Times New Roman" panose="02020603050405020304" pitchFamily="18" charset="0"/>
                <a:cs typeface="Times New Roman" panose="02020603050405020304" pitchFamily="18" charset="0"/>
              </a:rPr>
              <a:t>CustomerIDs</a:t>
            </a:r>
            <a:r>
              <a:rPr lang="en-IN" dirty="0">
                <a:latin typeface="Times New Roman" panose="02020603050405020304" pitchFamily="18" charset="0"/>
                <a:cs typeface="Times New Roman" panose="02020603050405020304" pitchFamily="18" charset="0"/>
              </a:rPr>
              <a:t>, we have calculated the sum of invoices generated, giving us an idea about the total amount spent by the customer</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higher the total amount, we can know that, the customer is spending more money for making purchases</a:t>
            </a:r>
          </a:p>
        </p:txBody>
      </p:sp>
    </p:spTree>
    <p:extLst>
      <p:ext uri="{BB962C8B-B14F-4D97-AF65-F5344CB8AC3E}">
        <p14:creationId xmlns:p14="http://schemas.microsoft.com/office/powerpoint/2010/main" val="3878836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oogle Shape;2429;p40">
            <a:extLst>
              <a:ext uri="{FF2B5EF4-FFF2-40B4-BE49-F238E27FC236}">
                <a16:creationId xmlns:a16="http://schemas.microsoft.com/office/drawing/2014/main" id="{2AEE6EB1-611C-B7EB-5398-DB8D7A2D1C89}"/>
              </a:ext>
            </a:extLst>
          </p:cNvPr>
          <p:cNvGrpSpPr/>
          <p:nvPr/>
        </p:nvGrpSpPr>
        <p:grpSpPr>
          <a:xfrm>
            <a:off x="573623" y="1891800"/>
            <a:ext cx="3384000" cy="3074400"/>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648371" y="2148494"/>
              <a:ext cx="1219800" cy="25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4" y="2486141"/>
              <a:ext cx="1097893" cy="43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Times New Roman" panose="02020603050405020304" pitchFamily="18" charset="0"/>
                  <a:ea typeface="Roboto"/>
                  <a:cs typeface="Times New Roman" panose="02020603050405020304" pitchFamily="18" charset="0"/>
                  <a:sym typeface="Roboto"/>
                </a:rPr>
                <a:t>RFM Analysis</a:t>
              </a:r>
              <a:endParaRPr sz="32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2" name="TextBox 1">
            <a:extLst>
              <a:ext uri="{FF2B5EF4-FFF2-40B4-BE49-F238E27FC236}">
                <a16:creationId xmlns:a16="http://schemas.microsoft.com/office/drawing/2014/main" id="{9DBCEB32-A021-5998-6580-32D944F24E6B}"/>
              </a:ext>
            </a:extLst>
          </p:cNvPr>
          <p:cNvSpPr txBox="1"/>
          <p:nvPr/>
        </p:nvSpPr>
        <p:spPr>
          <a:xfrm>
            <a:off x="6060857" y="1231400"/>
            <a:ext cx="5557520"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It stands for the Recency, Frequency and Monetary value analysis used in Marketing Analytics.</a:t>
            </a:r>
          </a:p>
        </p:txBody>
      </p:sp>
      <p:grpSp>
        <p:nvGrpSpPr>
          <p:cNvPr id="12" name="Group 11">
            <a:extLst>
              <a:ext uri="{FF2B5EF4-FFF2-40B4-BE49-F238E27FC236}">
                <a16:creationId xmlns:a16="http://schemas.microsoft.com/office/drawing/2014/main" id="{64B55C4C-DBA6-1139-9EF1-319B15143717}"/>
              </a:ext>
            </a:extLst>
          </p:cNvPr>
          <p:cNvGrpSpPr/>
          <p:nvPr/>
        </p:nvGrpSpPr>
        <p:grpSpPr>
          <a:xfrm>
            <a:off x="7142480" y="2413000"/>
            <a:ext cx="3291840" cy="1097280"/>
            <a:chOff x="7142480" y="2880360"/>
            <a:chExt cx="3291840" cy="1097280"/>
          </a:xfrm>
        </p:grpSpPr>
        <p:sp>
          <p:nvSpPr>
            <p:cNvPr id="6" name="Rectangle: Rounded Corners 5">
              <a:extLst>
                <a:ext uri="{FF2B5EF4-FFF2-40B4-BE49-F238E27FC236}">
                  <a16:creationId xmlns:a16="http://schemas.microsoft.com/office/drawing/2014/main" id="{4088F5A6-107D-35E2-A678-C9FAC13F34F9}"/>
                </a:ext>
              </a:extLst>
            </p:cNvPr>
            <p:cNvSpPr/>
            <p:nvPr/>
          </p:nvSpPr>
          <p:spPr>
            <a:xfrm>
              <a:off x="714248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15F7AA0F-7086-2675-0248-CB602728B71A}"/>
                </a:ext>
              </a:extLst>
            </p:cNvPr>
            <p:cNvSpPr/>
            <p:nvPr/>
          </p:nvSpPr>
          <p:spPr>
            <a:xfrm>
              <a:off x="933704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32622D88-18BD-B3F7-507B-C4C860481EFA}"/>
                </a:ext>
              </a:extLst>
            </p:cNvPr>
            <p:cNvSpPr/>
            <p:nvPr/>
          </p:nvSpPr>
          <p:spPr>
            <a:xfrm>
              <a:off x="8239760" y="2880360"/>
              <a:ext cx="1097280" cy="1097280"/>
            </a:xfrm>
            <a:prstGeom prst="round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31EA77C-1B61-049D-2335-199D1EC2BD75}"/>
                </a:ext>
              </a:extLst>
            </p:cNvPr>
            <p:cNvSpPr txBox="1"/>
            <p:nvPr/>
          </p:nvSpPr>
          <p:spPr>
            <a:xfrm>
              <a:off x="7406640" y="3198167"/>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a:t>
              </a:r>
            </a:p>
          </p:txBody>
        </p:sp>
        <p:sp>
          <p:nvSpPr>
            <p:cNvPr id="10" name="TextBox 9">
              <a:extLst>
                <a:ext uri="{FF2B5EF4-FFF2-40B4-BE49-F238E27FC236}">
                  <a16:creationId xmlns:a16="http://schemas.microsoft.com/office/drawing/2014/main" id="{32128484-306C-AEF2-DB6C-F1413C4625B6}"/>
                </a:ext>
              </a:extLst>
            </p:cNvPr>
            <p:cNvSpPr txBox="1"/>
            <p:nvPr/>
          </p:nvSpPr>
          <p:spPr>
            <a:xfrm>
              <a:off x="9601200" y="3193086"/>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M</a:t>
              </a:r>
            </a:p>
          </p:txBody>
        </p:sp>
        <p:sp>
          <p:nvSpPr>
            <p:cNvPr id="11" name="TextBox 10">
              <a:extLst>
                <a:ext uri="{FF2B5EF4-FFF2-40B4-BE49-F238E27FC236}">
                  <a16:creationId xmlns:a16="http://schemas.microsoft.com/office/drawing/2014/main" id="{6162089C-1DB1-B23A-01AB-33354183F360}"/>
                </a:ext>
              </a:extLst>
            </p:cNvPr>
            <p:cNvSpPr txBox="1"/>
            <p:nvPr/>
          </p:nvSpPr>
          <p:spPr>
            <a:xfrm>
              <a:off x="8503920" y="3193086"/>
              <a:ext cx="5689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F</a:t>
              </a:r>
            </a:p>
          </p:txBody>
        </p:sp>
      </p:grpSp>
      <p:sp>
        <p:nvSpPr>
          <p:cNvPr id="3" name="TextBox 2">
            <a:extLst>
              <a:ext uri="{FF2B5EF4-FFF2-40B4-BE49-F238E27FC236}">
                <a16:creationId xmlns:a16="http://schemas.microsoft.com/office/drawing/2014/main" id="{8B9C2D44-F157-F976-7B22-A95DA1C29C2B}"/>
              </a:ext>
            </a:extLst>
          </p:cNvPr>
          <p:cNvSpPr txBox="1"/>
          <p:nvPr/>
        </p:nvSpPr>
        <p:spPr>
          <a:xfrm>
            <a:off x="7223760" y="3708400"/>
            <a:ext cx="101061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Recency</a:t>
            </a:r>
          </a:p>
        </p:txBody>
      </p:sp>
      <p:sp>
        <p:nvSpPr>
          <p:cNvPr id="4" name="TextBox 3">
            <a:extLst>
              <a:ext uri="{FF2B5EF4-FFF2-40B4-BE49-F238E27FC236}">
                <a16:creationId xmlns:a16="http://schemas.microsoft.com/office/drawing/2014/main" id="{B1AE722B-0FEC-A06D-3E15-CC0D5EEA2957}"/>
              </a:ext>
            </a:extLst>
          </p:cNvPr>
          <p:cNvSpPr txBox="1"/>
          <p:nvPr/>
        </p:nvSpPr>
        <p:spPr>
          <a:xfrm>
            <a:off x="8234379" y="3708400"/>
            <a:ext cx="123952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Frequency</a:t>
            </a:r>
          </a:p>
        </p:txBody>
      </p:sp>
      <p:sp>
        <p:nvSpPr>
          <p:cNvPr id="5" name="TextBox 4">
            <a:extLst>
              <a:ext uri="{FF2B5EF4-FFF2-40B4-BE49-F238E27FC236}">
                <a16:creationId xmlns:a16="http://schemas.microsoft.com/office/drawing/2014/main" id="{FE47F551-3510-39E6-56C8-EDBDCE213402}"/>
              </a:ext>
            </a:extLst>
          </p:cNvPr>
          <p:cNvSpPr txBox="1"/>
          <p:nvPr/>
        </p:nvSpPr>
        <p:spPr>
          <a:xfrm>
            <a:off x="9392619" y="3708400"/>
            <a:ext cx="123952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Monetary</a:t>
            </a:r>
          </a:p>
        </p:txBody>
      </p:sp>
      <p:sp>
        <p:nvSpPr>
          <p:cNvPr id="13" name="TextBox 12">
            <a:extLst>
              <a:ext uri="{FF2B5EF4-FFF2-40B4-BE49-F238E27FC236}">
                <a16:creationId xmlns:a16="http://schemas.microsoft.com/office/drawing/2014/main" id="{9FA5DFDE-0DB5-3997-9977-79A20855CD57}"/>
              </a:ext>
            </a:extLst>
          </p:cNvPr>
          <p:cNvSpPr txBox="1"/>
          <p:nvPr/>
        </p:nvSpPr>
        <p:spPr>
          <a:xfrm>
            <a:off x="6096000" y="4275852"/>
            <a:ext cx="5557520" cy="2308324"/>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Next step is to merge all the three data frames into a single data frame and forming </a:t>
            </a:r>
            <a:r>
              <a:rPr lang="en-IN" dirty="0" err="1">
                <a:latin typeface="Times New Roman" panose="02020603050405020304" pitchFamily="18" charset="0"/>
                <a:cs typeface="Times New Roman" panose="02020603050405020304" pitchFamily="18" charset="0"/>
              </a:rPr>
              <a:t>rfm</a:t>
            </a:r>
            <a:r>
              <a:rPr lang="en-IN" dirty="0">
                <a:latin typeface="Times New Roman" panose="02020603050405020304" pitchFamily="18" charset="0"/>
                <a:cs typeface="Times New Roman" panose="02020603050405020304" pitchFamily="18" charset="0"/>
              </a:rPr>
              <a:t> scores from 1 to 4.</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Adding these scores as a string to get the </a:t>
            </a:r>
            <a:r>
              <a:rPr lang="en-IN" dirty="0" err="1">
                <a:latin typeface="Times New Roman" panose="02020603050405020304" pitchFamily="18" charset="0"/>
                <a:cs typeface="Times New Roman" panose="02020603050405020304" pitchFamily="18" charset="0"/>
              </a:rPr>
              <a:t>rfm_segment</a:t>
            </a:r>
            <a:r>
              <a:rPr lang="en-IN" dirty="0">
                <a:latin typeface="Times New Roman" panose="02020603050405020304" pitchFamily="18" charset="0"/>
                <a:cs typeface="Times New Roman" panose="02020603050405020304" pitchFamily="18" charset="0"/>
              </a:rPr>
              <a:t> and as an integer to get total </a:t>
            </a:r>
            <a:r>
              <a:rPr lang="en-IN" dirty="0" err="1">
                <a:latin typeface="Times New Roman" panose="02020603050405020304" pitchFamily="18" charset="0"/>
                <a:cs typeface="Times New Roman" panose="02020603050405020304" pitchFamily="18" charset="0"/>
              </a:rPr>
              <a:t>rfm_score</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Analysing the summary metrics  </a:t>
            </a:r>
            <a:r>
              <a:rPr lang="en-IN" dirty="0">
                <a:latin typeface="Times New Roman" panose="02020603050405020304" pitchFamily="18" charset="0"/>
                <a:cs typeface="Times New Roman" panose="02020603050405020304" pitchFamily="18" charset="0"/>
                <a:hlinkClick r:id="rId2" action="ppaction://hlinkfile"/>
              </a:rPr>
              <a:t>(summary metrics) </a:t>
            </a:r>
            <a:r>
              <a:rPr lang="en-IN" dirty="0">
                <a:latin typeface="Times New Roman" panose="02020603050405020304" pitchFamily="18" charset="0"/>
                <a:cs typeface="Times New Roman" panose="02020603050405020304" pitchFamily="18" charset="0"/>
              </a:rPr>
              <a:t>and segmenting into gold, silver and bronze basket</a:t>
            </a:r>
          </a:p>
        </p:txBody>
      </p:sp>
    </p:spTree>
    <p:extLst>
      <p:ext uri="{BB962C8B-B14F-4D97-AF65-F5344CB8AC3E}">
        <p14:creationId xmlns:p14="http://schemas.microsoft.com/office/powerpoint/2010/main" val="161593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6E8D8B-12B1-4E50-3ED8-00048F35E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a:extLst>
              <a:ext uri="{FF2B5EF4-FFF2-40B4-BE49-F238E27FC236}">
                <a16:creationId xmlns:a16="http://schemas.microsoft.com/office/drawing/2014/main" id="{48175DA1-6108-DE8A-EDB9-11F3507860E8}"/>
              </a:ext>
            </a:extLst>
          </p:cNvPr>
          <p:cNvSpPr/>
          <p:nvPr/>
        </p:nvSpPr>
        <p:spPr>
          <a:xfrm>
            <a:off x="-1" y="0"/>
            <a:ext cx="12192001" cy="68580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7" name="Group 86">
            <a:extLst>
              <a:ext uri="{FF2B5EF4-FFF2-40B4-BE49-F238E27FC236}">
                <a16:creationId xmlns:a16="http://schemas.microsoft.com/office/drawing/2014/main" id="{9D233616-35AE-2FD9-4B45-ACC0484C8ED3}"/>
              </a:ext>
            </a:extLst>
          </p:cNvPr>
          <p:cNvGrpSpPr/>
          <p:nvPr/>
        </p:nvGrpSpPr>
        <p:grpSpPr>
          <a:xfrm>
            <a:off x="0" y="441420"/>
            <a:ext cx="4967122" cy="681519"/>
            <a:chOff x="0" y="492220"/>
            <a:chExt cx="4967122" cy="681519"/>
          </a:xfrm>
        </p:grpSpPr>
        <p:sp>
          <p:nvSpPr>
            <p:cNvPr id="11" name="Freeform: Shape 10">
              <a:extLst>
                <a:ext uri="{FF2B5EF4-FFF2-40B4-BE49-F238E27FC236}">
                  <a16:creationId xmlns:a16="http://schemas.microsoft.com/office/drawing/2014/main" id="{776EBE9A-47F8-F771-A9A7-57DFD70D03E7}"/>
                </a:ext>
              </a:extLst>
            </p:cNvPr>
            <p:cNvSpPr/>
            <p:nvPr/>
          </p:nvSpPr>
          <p:spPr>
            <a:xfrm>
              <a:off x="366443" y="495645"/>
              <a:ext cx="3996647" cy="678094"/>
            </a:xfrm>
            <a:custGeom>
              <a:avLst/>
              <a:gdLst>
                <a:gd name="connsiteX0" fmla="*/ 0 w 3996647"/>
                <a:gd name="connsiteY0" fmla="*/ 0 h 678094"/>
                <a:gd name="connsiteX1" fmla="*/ 3205537 w 3996647"/>
                <a:gd name="connsiteY1" fmla="*/ 0 h 678094"/>
                <a:gd name="connsiteX2" fmla="*/ 3996647 w 3996647"/>
                <a:gd name="connsiteY2" fmla="*/ 678094 h 678094"/>
                <a:gd name="connsiteX3" fmla="*/ 3205537 w 3996647"/>
                <a:gd name="connsiteY3" fmla="*/ 678094 h 678094"/>
                <a:gd name="connsiteX4" fmla="*/ 0 w 3996647"/>
                <a:gd name="connsiteY4" fmla="*/ 678094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6647" h="678094">
                  <a:moveTo>
                    <a:pt x="0" y="0"/>
                  </a:moveTo>
                  <a:lnTo>
                    <a:pt x="3205537" y="0"/>
                  </a:lnTo>
                  <a:lnTo>
                    <a:pt x="3996647" y="678094"/>
                  </a:lnTo>
                  <a:lnTo>
                    <a:pt x="3205537" y="678094"/>
                  </a:lnTo>
                  <a:lnTo>
                    <a:pt x="0" y="678094"/>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Freeform: Shape 20">
              <a:extLst>
                <a:ext uri="{FF2B5EF4-FFF2-40B4-BE49-F238E27FC236}">
                  <a16:creationId xmlns:a16="http://schemas.microsoft.com/office/drawing/2014/main" id="{E1A8A5A4-CBCD-8F01-CC05-1A7DE187912E}"/>
                </a:ext>
              </a:extLst>
            </p:cNvPr>
            <p:cNvSpPr/>
            <p:nvPr/>
          </p:nvSpPr>
          <p:spPr>
            <a:xfrm>
              <a:off x="0" y="495645"/>
              <a:ext cx="61644" cy="678094"/>
            </a:xfrm>
            <a:custGeom>
              <a:avLst/>
              <a:gdLst>
                <a:gd name="connsiteX0" fmla="*/ 0 w 202062"/>
                <a:gd name="connsiteY0" fmla="*/ 0 h 678094"/>
                <a:gd name="connsiteX1" fmla="*/ 202062 w 202062"/>
                <a:gd name="connsiteY1" fmla="*/ 0 h 678094"/>
                <a:gd name="connsiteX2" fmla="*/ 202062 w 202062"/>
                <a:gd name="connsiteY2" fmla="*/ 678094 h 678094"/>
                <a:gd name="connsiteX3" fmla="*/ 0 w 202062"/>
                <a:gd name="connsiteY3" fmla="*/ 678094 h 678094"/>
                <a:gd name="connsiteX4" fmla="*/ 0 w 202062"/>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62" h="678094">
                  <a:moveTo>
                    <a:pt x="0" y="0"/>
                  </a:moveTo>
                  <a:lnTo>
                    <a:pt x="202062" y="0"/>
                  </a:lnTo>
                  <a:lnTo>
                    <a:pt x="202062" y="678094"/>
                  </a:lnTo>
                  <a:lnTo>
                    <a:pt x="0" y="678094"/>
                  </a:lnTo>
                  <a:lnTo>
                    <a:pt x="0" y="0"/>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2" name="Freeform: Shape 21">
              <a:extLst>
                <a:ext uri="{FF2B5EF4-FFF2-40B4-BE49-F238E27FC236}">
                  <a16:creationId xmlns:a16="http://schemas.microsoft.com/office/drawing/2014/main" id="{6ED987D6-23E3-CFA8-577E-85A2E69D32F2}"/>
                </a:ext>
              </a:extLst>
            </p:cNvPr>
            <p:cNvSpPr/>
            <p:nvPr/>
          </p:nvSpPr>
          <p:spPr>
            <a:xfrm>
              <a:off x="127571" y="495645"/>
              <a:ext cx="61644" cy="678094"/>
            </a:xfrm>
            <a:custGeom>
              <a:avLst/>
              <a:gdLst>
                <a:gd name="connsiteX0" fmla="*/ 0 w 202062"/>
                <a:gd name="connsiteY0" fmla="*/ 0 h 678094"/>
                <a:gd name="connsiteX1" fmla="*/ 202062 w 202062"/>
                <a:gd name="connsiteY1" fmla="*/ 0 h 678094"/>
                <a:gd name="connsiteX2" fmla="*/ 202062 w 202062"/>
                <a:gd name="connsiteY2" fmla="*/ 678094 h 678094"/>
                <a:gd name="connsiteX3" fmla="*/ 0 w 202062"/>
                <a:gd name="connsiteY3" fmla="*/ 678094 h 678094"/>
                <a:gd name="connsiteX4" fmla="*/ 0 w 202062"/>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62" h="678094">
                  <a:moveTo>
                    <a:pt x="0" y="0"/>
                  </a:moveTo>
                  <a:lnTo>
                    <a:pt x="202062" y="0"/>
                  </a:lnTo>
                  <a:lnTo>
                    <a:pt x="202062" y="678094"/>
                  </a:lnTo>
                  <a:lnTo>
                    <a:pt x="0" y="678094"/>
                  </a:lnTo>
                  <a:lnTo>
                    <a:pt x="0" y="0"/>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Freeform: Shape 23">
              <a:extLst>
                <a:ext uri="{FF2B5EF4-FFF2-40B4-BE49-F238E27FC236}">
                  <a16:creationId xmlns:a16="http://schemas.microsoft.com/office/drawing/2014/main" id="{95AFFCC1-CDA3-81EF-EF0C-8EB724420768}"/>
                </a:ext>
              </a:extLst>
            </p:cNvPr>
            <p:cNvSpPr/>
            <p:nvPr/>
          </p:nvSpPr>
          <p:spPr>
            <a:xfrm>
              <a:off x="250859" y="495645"/>
              <a:ext cx="61644" cy="678094"/>
            </a:xfrm>
            <a:custGeom>
              <a:avLst/>
              <a:gdLst>
                <a:gd name="connsiteX0" fmla="*/ 0 w 202062"/>
                <a:gd name="connsiteY0" fmla="*/ 0 h 678094"/>
                <a:gd name="connsiteX1" fmla="*/ 202062 w 202062"/>
                <a:gd name="connsiteY1" fmla="*/ 0 h 678094"/>
                <a:gd name="connsiteX2" fmla="*/ 202062 w 202062"/>
                <a:gd name="connsiteY2" fmla="*/ 678094 h 678094"/>
                <a:gd name="connsiteX3" fmla="*/ 0 w 202062"/>
                <a:gd name="connsiteY3" fmla="*/ 678094 h 678094"/>
                <a:gd name="connsiteX4" fmla="*/ 0 w 202062"/>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62" h="678094">
                  <a:moveTo>
                    <a:pt x="0" y="0"/>
                  </a:moveTo>
                  <a:lnTo>
                    <a:pt x="202062" y="0"/>
                  </a:lnTo>
                  <a:lnTo>
                    <a:pt x="202062" y="678094"/>
                  </a:lnTo>
                  <a:lnTo>
                    <a:pt x="0" y="678094"/>
                  </a:lnTo>
                  <a:lnTo>
                    <a:pt x="0" y="0"/>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Freeform: Shape 28">
              <a:extLst>
                <a:ext uri="{FF2B5EF4-FFF2-40B4-BE49-F238E27FC236}">
                  <a16:creationId xmlns:a16="http://schemas.microsoft.com/office/drawing/2014/main" id="{D7957FD1-C434-8937-9E03-4735B329D5EF}"/>
                </a:ext>
              </a:extLst>
            </p:cNvPr>
            <p:cNvSpPr/>
            <p:nvPr/>
          </p:nvSpPr>
          <p:spPr>
            <a:xfrm>
              <a:off x="3640903" y="495645"/>
              <a:ext cx="925531" cy="678094"/>
            </a:xfrm>
            <a:custGeom>
              <a:avLst/>
              <a:gdLst>
                <a:gd name="connsiteX0" fmla="*/ 0 w 925531"/>
                <a:gd name="connsiteY0" fmla="*/ 0 h 678094"/>
                <a:gd name="connsiteX1" fmla="*/ 134421 w 925531"/>
                <a:gd name="connsiteY1" fmla="*/ 0 h 678094"/>
                <a:gd name="connsiteX2" fmla="*/ 925531 w 925531"/>
                <a:gd name="connsiteY2" fmla="*/ 678094 h 678094"/>
                <a:gd name="connsiteX3" fmla="*/ 791110 w 925531"/>
                <a:gd name="connsiteY3" fmla="*/ 678094 h 678094"/>
                <a:gd name="connsiteX4" fmla="*/ 0 w 925531"/>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531" h="678094">
                  <a:moveTo>
                    <a:pt x="0" y="0"/>
                  </a:moveTo>
                  <a:lnTo>
                    <a:pt x="134421" y="0"/>
                  </a:lnTo>
                  <a:lnTo>
                    <a:pt x="925531" y="678094"/>
                  </a:lnTo>
                  <a:lnTo>
                    <a:pt x="791110" y="678094"/>
                  </a:lnTo>
                  <a:lnTo>
                    <a:pt x="0" y="0"/>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0" name="Freeform: Shape 29">
              <a:extLst>
                <a:ext uri="{FF2B5EF4-FFF2-40B4-BE49-F238E27FC236}">
                  <a16:creationId xmlns:a16="http://schemas.microsoft.com/office/drawing/2014/main" id="{D07606BD-C789-49E6-6EEF-7A605FFF5E55}"/>
                </a:ext>
              </a:extLst>
            </p:cNvPr>
            <p:cNvSpPr/>
            <p:nvPr/>
          </p:nvSpPr>
          <p:spPr>
            <a:xfrm>
              <a:off x="3841247" y="495645"/>
              <a:ext cx="925531" cy="678094"/>
            </a:xfrm>
            <a:custGeom>
              <a:avLst/>
              <a:gdLst>
                <a:gd name="connsiteX0" fmla="*/ 0 w 925531"/>
                <a:gd name="connsiteY0" fmla="*/ 0 h 678094"/>
                <a:gd name="connsiteX1" fmla="*/ 134421 w 925531"/>
                <a:gd name="connsiteY1" fmla="*/ 0 h 678094"/>
                <a:gd name="connsiteX2" fmla="*/ 925531 w 925531"/>
                <a:gd name="connsiteY2" fmla="*/ 678094 h 678094"/>
                <a:gd name="connsiteX3" fmla="*/ 791110 w 925531"/>
                <a:gd name="connsiteY3" fmla="*/ 678094 h 678094"/>
                <a:gd name="connsiteX4" fmla="*/ 0 w 925531"/>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531" h="678094">
                  <a:moveTo>
                    <a:pt x="0" y="0"/>
                  </a:moveTo>
                  <a:lnTo>
                    <a:pt x="134421" y="0"/>
                  </a:lnTo>
                  <a:lnTo>
                    <a:pt x="925531" y="678094"/>
                  </a:lnTo>
                  <a:lnTo>
                    <a:pt x="791110" y="678094"/>
                  </a:lnTo>
                  <a:lnTo>
                    <a:pt x="0" y="0"/>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1" name="Freeform: Shape 30">
              <a:extLst>
                <a:ext uri="{FF2B5EF4-FFF2-40B4-BE49-F238E27FC236}">
                  <a16:creationId xmlns:a16="http://schemas.microsoft.com/office/drawing/2014/main" id="{A98CF4DD-2421-631B-81E0-E14EB0E50817}"/>
                </a:ext>
              </a:extLst>
            </p:cNvPr>
            <p:cNvSpPr/>
            <p:nvPr/>
          </p:nvSpPr>
          <p:spPr>
            <a:xfrm>
              <a:off x="4041591" y="492220"/>
              <a:ext cx="925531" cy="678094"/>
            </a:xfrm>
            <a:custGeom>
              <a:avLst/>
              <a:gdLst>
                <a:gd name="connsiteX0" fmla="*/ 0 w 925531"/>
                <a:gd name="connsiteY0" fmla="*/ 0 h 678094"/>
                <a:gd name="connsiteX1" fmla="*/ 134421 w 925531"/>
                <a:gd name="connsiteY1" fmla="*/ 0 h 678094"/>
                <a:gd name="connsiteX2" fmla="*/ 925531 w 925531"/>
                <a:gd name="connsiteY2" fmla="*/ 678094 h 678094"/>
                <a:gd name="connsiteX3" fmla="*/ 791110 w 925531"/>
                <a:gd name="connsiteY3" fmla="*/ 678094 h 678094"/>
                <a:gd name="connsiteX4" fmla="*/ 0 w 925531"/>
                <a:gd name="connsiteY4" fmla="*/ 0 h 678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531" h="678094">
                  <a:moveTo>
                    <a:pt x="0" y="0"/>
                  </a:moveTo>
                  <a:lnTo>
                    <a:pt x="134421" y="0"/>
                  </a:lnTo>
                  <a:lnTo>
                    <a:pt x="925531" y="678094"/>
                  </a:lnTo>
                  <a:lnTo>
                    <a:pt x="791110" y="678094"/>
                  </a:lnTo>
                  <a:lnTo>
                    <a:pt x="0" y="0"/>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3" name="TextBox 32">
              <a:extLst>
                <a:ext uri="{FF2B5EF4-FFF2-40B4-BE49-F238E27FC236}">
                  <a16:creationId xmlns:a16="http://schemas.microsoft.com/office/drawing/2014/main" id="{DA0FCAC0-BF09-8ABE-551F-32CE5E3DACC1}"/>
                </a:ext>
              </a:extLst>
            </p:cNvPr>
            <p:cNvSpPr txBox="1"/>
            <p:nvPr/>
          </p:nvSpPr>
          <p:spPr>
            <a:xfrm>
              <a:off x="965532" y="538879"/>
              <a:ext cx="3137703"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CONTENTS</a:t>
              </a:r>
            </a:p>
          </p:txBody>
        </p:sp>
      </p:grpSp>
      <p:grpSp>
        <p:nvGrpSpPr>
          <p:cNvPr id="79" name="Group 78">
            <a:extLst>
              <a:ext uri="{FF2B5EF4-FFF2-40B4-BE49-F238E27FC236}">
                <a16:creationId xmlns:a16="http://schemas.microsoft.com/office/drawing/2014/main" id="{EA001077-0203-003F-9F9D-8730A4C2F50D}"/>
              </a:ext>
            </a:extLst>
          </p:cNvPr>
          <p:cNvGrpSpPr/>
          <p:nvPr/>
        </p:nvGrpSpPr>
        <p:grpSpPr>
          <a:xfrm>
            <a:off x="281682" y="1985746"/>
            <a:ext cx="5306472" cy="3043384"/>
            <a:chOff x="-108996" y="1706465"/>
            <a:chExt cx="5306472" cy="3043384"/>
          </a:xfrm>
        </p:grpSpPr>
        <p:grpSp>
          <p:nvGrpSpPr>
            <p:cNvPr id="60" name="Group 59">
              <a:extLst>
                <a:ext uri="{FF2B5EF4-FFF2-40B4-BE49-F238E27FC236}">
                  <a16:creationId xmlns:a16="http://schemas.microsoft.com/office/drawing/2014/main" id="{6FBB0F26-6E7B-3E7C-C128-A0E58B278D0A}"/>
                </a:ext>
              </a:extLst>
            </p:cNvPr>
            <p:cNvGrpSpPr/>
            <p:nvPr/>
          </p:nvGrpSpPr>
          <p:grpSpPr>
            <a:xfrm>
              <a:off x="-87922" y="4202658"/>
              <a:ext cx="5285398" cy="547191"/>
              <a:chOff x="5616952" y="2495978"/>
              <a:chExt cx="5285398" cy="547191"/>
            </a:xfrm>
          </p:grpSpPr>
          <p:sp>
            <p:nvSpPr>
              <p:cNvPr id="61" name="TextBox 60">
                <a:extLst>
                  <a:ext uri="{FF2B5EF4-FFF2-40B4-BE49-F238E27FC236}">
                    <a16:creationId xmlns:a16="http://schemas.microsoft.com/office/drawing/2014/main" id="{D1278130-B5C3-5C0F-5554-59BA8CDDBD8E}"/>
                  </a:ext>
                </a:extLst>
              </p:cNvPr>
              <p:cNvSpPr txBox="1"/>
              <p:nvPr/>
            </p:nvSpPr>
            <p:spPr>
              <a:xfrm>
                <a:off x="6394658" y="2495978"/>
                <a:ext cx="4507692" cy="523220"/>
              </a:xfrm>
              <a:prstGeom prst="rect">
                <a:avLst/>
              </a:prstGeom>
              <a:noFill/>
            </p:spPr>
            <p:txBody>
              <a:bodyPr wrap="square" lIns="108000" rIns="108000" rtlCol="0">
                <a:spAutoFit/>
              </a:bodyPr>
              <a:lstStyle/>
              <a:p>
                <a:r>
                  <a:rPr lang="en-US" altLang="ko-KR" sz="2800" dirty="0">
                    <a:solidFill>
                      <a:schemeClr val="tx1">
                        <a:lumMod val="95000"/>
                      </a:schemeClr>
                    </a:solidFill>
                    <a:latin typeface="Times New Roman" panose="02020603050405020304" pitchFamily="18" charset="0"/>
                    <a:cs typeface="Times New Roman" panose="02020603050405020304" pitchFamily="18" charset="0"/>
                  </a:rPr>
                  <a:t>Future Scope</a:t>
                </a:r>
                <a:endParaRPr lang="ko-KR" altLang="en-US" sz="28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6625CC2A-7975-2F15-3E68-E20FDE9ACA2D}"/>
                  </a:ext>
                </a:extLst>
              </p:cNvPr>
              <p:cNvSpPr txBox="1"/>
              <p:nvPr/>
            </p:nvSpPr>
            <p:spPr>
              <a:xfrm>
                <a:off x="5616952" y="2519949"/>
                <a:ext cx="958096" cy="523220"/>
              </a:xfrm>
              <a:prstGeom prst="rect">
                <a:avLst/>
              </a:prstGeom>
              <a:noFill/>
            </p:spPr>
            <p:txBody>
              <a:bodyPr wrap="square" lIns="108000" rIns="108000" rtlCol="0">
                <a:spAutoFit/>
              </a:bodyPr>
              <a:lstStyle/>
              <a:p>
                <a:pPr algn="ctr"/>
                <a:r>
                  <a:rPr lang="en-US" altLang="ko-KR" sz="2800" b="1" dirty="0">
                    <a:solidFill>
                      <a:schemeClr val="tx1">
                        <a:lumMod val="95000"/>
                      </a:schemeClr>
                    </a:solidFill>
                    <a:latin typeface="Times New Roman" panose="02020603050405020304" pitchFamily="18" charset="0"/>
                    <a:cs typeface="Times New Roman" panose="02020603050405020304" pitchFamily="18" charset="0"/>
                  </a:rPr>
                  <a:t>05</a:t>
                </a:r>
                <a:endParaRPr lang="ko-KR" altLang="en-US" sz="2800" b="1" dirty="0">
                  <a:solidFill>
                    <a:schemeClr val="tx1">
                      <a:lumMod val="95000"/>
                    </a:schemeClr>
                  </a:solidFill>
                  <a:latin typeface="Times New Roman" panose="02020603050405020304" pitchFamily="18"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038D535E-20B2-2C4A-BCED-D0179E775AFC}"/>
                </a:ext>
              </a:extLst>
            </p:cNvPr>
            <p:cNvGrpSpPr/>
            <p:nvPr/>
          </p:nvGrpSpPr>
          <p:grpSpPr>
            <a:xfrm>
              <a:off x="-87922" y="1706465"/>
              <a:ext cx="5264324" cy="524896"/>
              <a:chOff x="5711599" y="2541223"/>
              <a:chExt cx="5264324" cy="524896"/>
            </a:xfrm>
          </p:grpSpPr>
          <p:sp>
            <p:nvSpPr>
              <p:cNvPr id="67" name="TextBox 66">
                <a:extLst>
                  <a:ext uri="{FF2B5EF4-FFF2-40B4-BE49-F238E27FC236}">
                    <a16:creationId xmlns:a16="http://schemas.microsoft.com/office/drawing/2014/main" id="{A4F0EFD2-ECDE-723D-9310-C3418DC49B57}"/>
                  </a:ext>
                </a:extLst>
              </p:cNvPr>
              <p:cNvSpPr txBox="1"/>
              <p:nvPr/>
            </p:nvSpPr>
            <p:spPr>
              <a:xfrm>
                <a:off x="6468231" y="2542899"/>
                <a:ext cx="4507692" cy="523220"/>
              </a:xfrm>
              <a:prstGeom prst="rect">
                <a:avLst/>
              </a:prstGeom>
              <a:noFill/>
            </p:spPr>
            <p:txBody>
              <a:bodyPr wrap="square" lIns="108000" rIns="108000" rtlCol="0">
                <a:spAutoFit/>
              </a:bodyPr>
              <a:lstStyle/>
              <a:p>
                <a:r>
                  <a:rPr lang="en-US" altLang="ko-KR" sz="2800" dirty="0">
                    <a:solidFill>
                      <a:schemeClr val="tx1">
                        <a:lumMod val="95000"/>
                      </a:schemeClr>
                    </a:solidFill>
                    <a:latin typeface="Times New Roman" panose="02020603050405020304" pitchFamily="18" charset="0"/>
                    <a:cs typeface="Times New Roman" panose="02020603050405020304" pitchFamily="18" charset="0"/>
                  </a:rPr>
                  <a:t>Problem Statement</a:t>
                </a:r>
                <a:endParaRPr lang="ko-KR" altLang="en-US" sz="28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660777B3-611B-A61B-C40D-A28A8BAA7B99}"/>
                  </a:ext>
                </a:extLst>
              </p:cNvPr>
              <p:cNvSpPr txBox="1"/>
              <p:nvPr/>
            </p:nvSpPr>
            <p:spPr>
              <a:xfrm>
                <a:off x="5711599" y="2541223"/>
                <a:ext cx="958096" cy="523220"/>
              </a:xfrm>
              <a:prstGeom prst="rect">
                <a:avLst/>
              </a:prstGeom>
              <a:noFill/>
            </p:spPr>
            <p:txBody>
              <a:bodyPr wrap="square" lIns="108000" rIns="108000" rtlCol="0">
                <a:spAutoFit/>
              </a:bodyPr>
              <a:lstStyle/>
              <a:p>
                <a:pPr algn="ctr"/>
                <a:r>
                  <a:rPr lang="en-US" altLang="ko-KR" sz="2800" b="1" dirty="0">
                    <a:solidFill>
                      <a:schemeClr val="tx1">
                        <a:lumMod val="95000"/>
                      </a:schemeClr>
                    </a:solidFill>
                    <a:latin typeface="Times New Roman" panose="02020603050405020304" pitchFamily="18" charset="0"/>
                    <a:cs typeface="Times New Roman" panose="02020603050405020304" pitchFamily="18" charset="0"/>
                  </a:rPr>
                  <a:t>01</a:t>
                </a:r>
                <a:endParaRPr lang="ko-KR" altLang="en-US" sz="3600" b="1" dirty="0">
                  <a:solidFill>
                    <a:schemeClr val="tx1">
                      <a:lumMod val="95000"/>
                    </a:schemeClr>
                  </a:solidFill>
                  <a:latin typeface="Times New Roman" panose="02020603050405020304" pitchFamily="18" charset="0"/>
                  <a:cs typeface="Times New Roman" panose="02020603050405020304" pitchFamily="18" charset="0"/>
                </a:endParaRPr>
              </a:p>
            </p:txBody>
          </p:sp>
        </p:grpSp>
        <p:grpSp>
          <p:nvGrpSpPr>
            <p:cNvPr id="69" name="Group 68">
              <a:extLst>
                <a:ext uri="{FF2B5EF4-FFF2-40B4-BE49-F238E27FC236}">
                  <a16:creationId xmlns:a16="http://schemas.microsoft.com/office/drawing/2014/main" id="{E9BA558D-BC8C-2C4D-4B1A-D8B84BAF2728}"/>
                </a:ext>
              </a:extLst>
            </p:cNvPr>
            <p:cNvGrpSpPr/>
            <p:nvPr/>
          </p:nvGrpSpPr>
          <p:grpSpPr>
            <a:xfrm>
              <a:off x="-87922" y="2943726"/>
              <a:ext cx="5285398" cy="561916"/>
              <a:chOff x="5616952" y="2481253"/>
              <a:chExt cx="5285398" cy="561916"/>
            </a:xfrm>
          </p:grpSpPr>
          <p:sp>
            <p:nvSpPr>
              <p:cNvPr id="70" name="TextBox 69">
                <a:extLst>
                  <a:ext uri="{FF2B5EF4-FFF2-40B4-BE49-F238E27FC236}">
                    <a16:creationId xmlns:a16="http://schemas.microsoft.com/office/drawing/2014/main" id="{3A9BF15A-E544-5420-C449-2E8263BBCA25}"/>
                  </a:ext>
                </a:extLst>
              </p:cNvPr>
              <p:cNvSpPr txBox="1"/>
              <p:nvPr/>
            </p:nvSpPr>
            <p:spPr>
              <a:xfrm>
                <a:off x="6394658" y="2481253"/>
                <a:ext cx="4507692" cy="523220"/>
              </a:xfrm>
              <a:prstGeom prst="rect">
                <a:avLst/>
              </a:prstGeom>
              <a:noFill/>
            </p:spPr>
            <p:txBody>
              <a:bodyPr wrap="square" lIns="108000" rIns="108000" rtlCol="0">
                <a:spAutoFit/>
              </a:bodyPr>
              <a:lstStyle/>
              <a:p>
                <a:r>
                  <a:rPr lang="en-US" altLang="ko-KR" sz="2800" dirty="0">
                    <a:solidFill>
                      <a:schemeClr val="tx1">
                        <a:lumMod val="95000"/>
                      </a:schemeClr>
                    </a:solidFill>
                    <a:latin typeface="Times New Roman" panose="02020603050405020304" pitchFamily="18" charset="0"/>
                    <a:cs typeface="Times New Roman" panose="02020603050405020304" pitchFamily="18" charset="0"/>
                  </a:rPr>
                  <a:t>Methodology</a:t>
                </a:r>
                <a:endParaRPr lang="ko-KR" altLang="en-US" sz="28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3E623D53-4880-E4A2-DB94-91B8A88429FB}"/>
                  </a:ext>
                </a:extLst>
              </p:cNvPr>
              <p:cNvSpPr txBox="1"/>
              <p:nvPr/>
            </p:nvSpPr>
            <p:spPr>
              <a:xfrm>
                <a:off x="5616952" y="2519949"/>
                <a:ext cx="958096" cy="523220"/>
              </a:xfrm>
              <a:prstGeom prst="rect">
                <a:avLst/>
              </a:prstGeom>
              <a:noFill/>
            </p:spPr>
            <p:txBody>
              <a:bodyPr wrap="square" lIns="108000" rIns="108000" rtlCol="0">
                <a:spAutoFit/>
              </a:bodyPr>
              <a:lstStyle/>
              <a:p>
                <a:pPr algn="ctr"/>
                <a:r>
                  <a:rPr lang="en-US" altLang="ko-KR" sz="2800" b="1" dirty="0">
                    <a:solidFill>
                      <a:schemeClr val="tx1">
                        <a:lumMod val="95000"/>
                      </a:schemeClr>
                    </a:solidFill>
                    <a:latin typeface="Times New Roman" panose="02020603050405020304" pitchFamily="18" charset="0"/>
                    <a:cs typeface="Times New Roman" panose="02020603050405020304" pitchFamily="18" charset="0"/>
                  </a:rPr>
                  <a:t>03</a:t>
                </a:r>
                <a:endParaRPr lang="ko-KR" altLang="en-US" sz="2800" b="1" dirty="0">
                  <a:solidFill>
                    <a:schemeClr val="tx1">
                      <a:lumMod val="95000"/>
                    </a:schemeClr>
                  </a:solidFill>
                  <a:latin typeface="Times New Roman" panose="02020603050405020304" pitchFamily="18"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C380D9FB-1182-7E0F-10F9-4FBF28CE8574}"/>
                </a:ext>
              </a:extLst>
            </p:cNvPr>
            <p:cNvGrpSpPr/>
            <p:nvPr/>
          </p:nvGrpSpPr>
          <p:grpSpPr>
            <a:xfrm>
              <a:off x="-87922" y="3593381"/>
              <a:ext cx="5285398" cy="538563"/>
              <a:chOff x="5616952" y="2504606"/>
              <a:chExt cx="5285398" cy="538563"/>
            </a:xfrm>
          </p:grpSpPr>
          <p:sp>
            <p:nvSpPr>
              <p:cNvPr id="73" name="TextBox 72">
                <a:extLst>
                  <a:ext uri="{FF2B5EF4-FFF2-40B4-BE49-F238E27FC236}">
                    <a16:creationId xmlns:a16="http://schemas.microsoft.com/office/drawing/2014/main" id="{DE47D544-54D7-121E-8CFC-EB2CA41A5863}"/>
                  </a:ext>
                </a:extLst>
              </p:cNvPr>
              <p:cNvSpPr txBox="1"/>
              <p:nvPr/>
            </p:nvSpPr>
            <p:spPr>
              <a:xfrm>
                <a:off x="6394658" y="2504606"/>
                <a:ext cx="4507692" cy="523220"/>
              </a:xfrm>
              <a:prstGeom prst="rect">
                <a:avLst/>
              </a:prstGeom>
              <a:noFill/>
            </p:spPr>
            <p:txBody>
              <a:bodyPr wrap="square" lIns="108000" rIns="108000" rtlCol="0">
                <a:spAutoFit/>
              </a:bodyPr>
              <a:lstStyle/>
              <a:p>
                <a:r>
                  <a:rPr lang="en-US" altLang="ko-KR" sz="2800" dirty="0">
                    <a:solidFill>
                      <a:schemeClr val="tx1">
                        <a:lumMod val="95000"/>
                      </a:schemeClr>
                    </a:solidFill>
                    <a:latin typeface="Times New Roman" panose="02020603050405020304" pitchFamily="18" charset="0"/>
                    <a:cs typeface="Times New Roman" panose="02020603050405020304" pitchFamily="18" charset="0"/>
                  </a:rPr>
                  <a:t>Key Findings</a:t>
                </a:r>
                <a:endParaRPr lang="ko-KR" altLang="en-US" sz="28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7964EBB9-29FA-7903-8633-689883E16A51}"/>
                  </a:ext>
                </a:extLst>
              </p:cNvPr>
              <p:cNvSpPr txBox="1"/>
              <p:nvPr/>
            </p:nvSpPr>
            <p:spPr>
              <a:xfrm>
                <a:off x="5616952" y="2519949"/>
                <a:ext cx="958096" cy="523220"/>
              </a:xfrm>
              <a:prstGeom prst="rect">
                <a:avLst/>
              </a:prstGeom>
              <a:noFill/>
            </p:spPr>
            <p:txBody>
              <a:bodyPr wrap="square" lIns="108000" rIns="108000" rtlCol="0">
                <a:spAutoFit/>
              </a:bodyPr>
              <a:lstStyle/>
              <a:p>
                <a:pPr algn="ctr"/>
                <a:r>
                  <a:rPr lang="en-US" altLang="ko-KR" sz="2800" b="1" dirty="0">
                    <a:solidFill>
                      <a:schemeClr val="tx1">
                        <a:lumMod val="95000"/>
                      </a:schemeClr>
                    </a:solidFill>
                    <a:latin typeface="Times New Roman" panose="02020603050405020304" pitchFamily="18" charset="0"/>
                    <a:cs typeface="Times New Roman" panose="02020603050405020304" pitchFamily="18" charset="0"/>
                  </a:rPr>
                  <a:t>04</a:t>
                </a:r>
                <a:endParaRPr lang="ko-KR" altLang="en-US" sz="2800" b="1" dirty="0">
                  <a:solidFill>
                    <a:schemeClr val="tx1">
                      <a:lumMod val="95000"/>
                    </a:schemeClr>
                  </a:solidFill>
                  <a:latin typeface="Times New Roman" panose="02020603050405020304" pitchFamily="18"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E67B0644-5321-1B43-AFC6-7D4512CCD1E1}"/>
                </a:ext>
              </a:extLst>
            </p:cNvPr>
            <p:cNvGrpSpPr/>
            <p:nvPr/>
          </p:nvGrpSpPr>
          <p:grpSpPr>
            <a:xfrm>
              <a:off x="-108996" y="2317424"/>
              <a:ext cx="5285398" cy="538563"/>
              <a:chOff x="5690525" y="2501282"/>
              <a:chExt cx="5285398" cy="538563"/>
            </a:xfrm>
          </p:grpSpPr>
          <p:sp>
            <p:nvSpPr>
              <p:cNvPr id="77" name="TextBox 76">
                <a:extLst>
                  <a:ext uri="{FF2B5EF4-FFF2-40B4-BE49-F238E27FC236}">
                    <a16:creationId xmlns:a16="http://schemas.microsoft.com/office/drawing/2014/main" id="{218E8C90-616F-65FE-B6DD-4D0FAED1A030}"/>
                  </a:ext>
                </a:extLst>
              </p:cNvPr>
              <p:cNvSpPr txBox="1"/>
              <p:nvPr/>
            </p:nvSpPr>
            <p:spPr>
              <a:xfrm>
                <a:off x="6468231" y="2516625"/>
                <a:ext cx="4507692" cy="523220"/>
              </a:xfrm>
              <a:prstGeom prst="rect">
                <a:avLst/>
              </a:prstGeom>
              <a:noFill/>
            </p:spPr>
            <p:txBody>
              <a:bodyPr wrap="square" lIns="108000" rIns="108000" rtlCol="0">
                <a:spAutoFit/>
              </a:bodyPr>
              <a:lstStyle/>
              <a:p>
                <a:r>
                  <a:rPr lang="en-US" altLang="ko-KR" sz="2800" dirty="0">
                    <a:solidFill>
                      <a:schemeClr val="tx1">
                        <a:lumMod val="95000"/>
                      </a:schemeClr>
                    </a:solidFill>
                    <a:latin typeface="Times New Roman" panose="02020603050405020304" pitchFamily="18" charset="0"/>
                    <a:cs typeface="Times New Roman" panose="02020603050405020304" pitchFamily="18" charset="0"/>
                  </a:rPr>
                  <a:t>Dataset Description</a:t>
                </a:r>
                <a:endParaRPr lang="ko-KR" altLang="en-US" sz="28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B21B0B9C-061E-7FDF-F628-76ECA469078D}"/>
                  </a:ext>
                </a:extLst>
              </p:cNvPr>
              <p:cNvSpPr txBox="1"/>
              <p:nvPr/>
            </p:nvSpPr>
            <p:spPr>
              <a:xfrm>
                <a:off x="5690525" y="2501282"/>
                <a:ext cx="958096" cy="523220"/>
              </a:xfrm>
              <a:prstGeom prst="rect">
                <a:avLst/>
              </a:prstGeom>
              <a:noFill/>
            </p:spPr>
            <p:txBody>
              <a:bodyPr wrap="square" lIns="108000" rIns="108000" rtlCol="0">
                <a:spAutoFit/>
              </a:bodyPr>
              <a:lstStyle/>
              <a:p>
                <a:pPr algn="ctr"/>
                <a:r>
                  <a:rPr lang="en-US" altLang="ko-KR" sz="2800" b="1" dirty="0">
                    <a:solidFill>
                      <a:schemeClr val="tx1">
                        <a:lumMod val="95000"/>
                      </a:schemeClr>
                    </a:solidFill>
                    <a:latin typeface="Times New Roman" panose="02020603050405020304" pitchFamily="18" charset="0"/>
                    <a:cs typeface="Times New Roman" panose="02020603050405020304" pitchFamily="18" charset="0"/>
                  </a:rPr>
                  <a:t>02</a:t>
                </a:r>
                <a:endParaRPr lang="ko-KR" altLang="en-US" sz="2800" b="1" dirty="0">
                  <a:solidFill>
                    <a:schemeClr val="tx1">
                      <a:lumMod val="95000"/>
                    </a:schemeClr>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5154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Google Shape;2417;p40">
            <a:extLst>
              <a:ext uri="{FF2B5EF4-FFF2-40B4-BE49-F238E27FC236}">
                <a16:creationId xmlns:a16="http://schemas.microsoft.com/office/drawing/2014/main" id="{A9271036-57A2-646B-94DC-E65B23F6C820}"/>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8;p40">
            <a:extLst>
              <a:ext uri="{FF2B5EF4-FFF2-40B4-BE49-F238E27FC236}">
                <a16:creationId xmlns:a16="http://schemas.microsoft.com/office/drawing/2014/main" id="{673619EB-94F2-3123-A9C6-40CA6551D266}"/>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940E0D5A-E450-C7AB-B316-5736631B068E}"/>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20;p40">
            <a:extLst>
              <a:ext uri="{FF2B5EF4-FFF2-40B4-BE49-F238E27FC236}">
                <a16:creationId xmlns:a16="http://schemas.microsoft.com/office/drawing/2014/main" id="{50712BD6-7534-4866-41E3-E09A8F10C888}"/>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18;p40">
            <a:extLst>
              <a:ext uri="{FF2B5EF4-FFF2-40B4-BE49-F238E27FC236}">
                <a16:creationId xmlns:a16="http://schemas.microsoft.com/office/drawing/2014/main" id="{5B653A3E-BD60-7D77-DCED-EB9E28C63138}"/>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7;p40">
            <a:extLst>
              <a:ext uri="{FF2B5EF4-FFF2-40B4-BE49-F238E27FC236}">
                <a16:creationId xmlns:a16="http://schemas.microsoft.com/office/drawing/2014/main" id="{DA1C3658-3234-FAEF-1ACB-F5C1BAF3440D}"/>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9;p40">
            <a:extLst>
              <a:ext uri="{FF2B5EF4-FFF2-40B4-BE49-F238E27FC236}">
                <a16:creationId xmlns:a16="http://schemas.microsoft.com/office/drawing/2014/main" id="{68978722-D1FB-4E3C-285F-FDC089B984B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8;p40">
            <a:extLst>
              <a:ext uri="{FF2B5EF4-FFF2-40B4-BE49-F238E27FC236}">
                <a16:creationId xmlns:a16="http://schemas.microsoft.com/office/drawing/2014/main" id="{4B3C19CC-CB06-CDFD-1E82-67F21DBABDFE}"/>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2429;p40">
            <a:extLst>
              <a:ext uri="{FF2B5EF4-FFF2-40B4-BE49-F238E27FC236}">
                <a16:creationId xmlns:a16="http://schemas.microsoft.com/office/drawing/2014/main" id="{2AEE6EB1-611C-B7EB-5398-DB8D7A2D1C89}"/>
              </a:ext>
            </a:extLst>
          </p:cNvPr>
          <p:cNvGrpSpPr/>
          <p:nvPr/>
        </p:nvGrpSpPr>
        <p:grpSpPr>
          <a:xfrm>
            <a:off x="2808824" y="1768094"/>
            <a:ext cx="2304925" cy="2104123"/>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RFM Analysis</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48" name="Google Shape;2426;p40">
            <a:extLst>
              <a:ext uri="{FF2B5EF4-FFF2-40B4-BE49-F238E27FC236}">
                <a16:creationId xmlns:a16="http://schemas.microsoft.com/office/drawing/2014/main" id="{E79CDD89-EED3-F9F8-66A9-2CBE1662C051}"/>
              </a:ext>
            </a:extLst>
          </p:cNvPr>
          <p:cNvSpPr/>
          <p:nvPr/>
        </p:nvSpPr>
        <p:spPr>
          <a:xfrm>
            <a:off x="4640658" y="597795"/>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445;p40">
            <a:extLst>
              <a:ext uri="{FF2B5EF4-FFF2-40B4-BE49-F238E27FC236}">
                <a16:creationId xmlns:a16="http://schemas.microsoft.com/office/drawing/2014/main" id="{2FE450AA-EDBB-4557-1D4C-085C296DDE44}"/>
              </a:ext>
            </a:extLst>
          </p:cNvPr>
          <p:cNvGrpSpPr/>
          <p:nvPr/>
        </p:nvGrpSpPr>
        <p:grpSpPr>
          <a:xfrm>
            <a:off x="8375846" y="2850727"/>
            <a:ext cx="2305028" cy="2104017"/>
            <a:chOff x="6395332" y="2474394"/>
            <a:chExt cx="1652793" cy="1431311"/>
          </a:xfrm>
          <a:solidFill>
            <a:srgbClr val="002060"/>
          </a:solidFill>
        </p:grpSpPr>
        <p:sp>
          <p:nvSpPr>
            <p:cNvPr id="50" name="Google Shape;2446;p40">
              <a:extLst>
                <a:ext uri="{FF2B5EF4-FFF2-40B4-BE49-F238E27FC236}">
                  <a16:creationId xmlns:a16="http://schemas.microsoft.com/office/drawing/2014/main" id="{0E57A48F-8F04-5310-340B-E745EF73310D}"/>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7;p40">
              <a:extLst>
                <a:ext uri="{FF2B5EF4-FFF2-40B4-BE49-F238E27FC236}">
                  <a16:creationId xmlns:a16="http://schemas.microsoft.com/office/drawing/2014/main" id="{E9FCADFE-694A-5C2B-0599-8D9FE7AAEB23}"/>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2" name="Google Shape;2448;p40">
              <a:extLst>
                <a:ext uri="{FF2B5EF4-FFF2-40B4-BE49-F238E27FC236}">
                  <a16:creationId xmlns:a16="http://schemas.microsoft.com/office/drawing/2014/main" id="{969FD57A-E06B-E2D3-0712-6DE67D319881}"/>
                </a:ext>
              </a:extLst>
            </p:cNvPr>
            <p:cNvSpPr txBox="1"/>
            <p:nvPr/>
          </p:nvSpPr>
          <p:spPr>
            <a:xfrm>
              <a:off x="6631260" y="3234203"/>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Apriori Algorithm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53" name="Google Shape;2434;p40">
            <a:extLst>
              <a:ext uri="{FF2B5EF4-FFF2-40B4-BE49-F238E27FC236}">
                <a16:creationId xmlns:a16="http://schemas.microsoft.com/office/drawing/2014/main" id="{560EBCA7-D2D3-0FD9-3AE8-4AD84101A9FB}"/>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0;p40">
            <a:extLst>
              <a:ext uri="{FF2B5EF4-FFF2-40B4-BE49-F238E27FC236}">
                <a16:creationId xmlns:a16="http://schemas.microsoft.com/office/drawing/2014/main" id="{3D2F03F1-07E6-153E-D191-9331C22721DF}"/>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21;p40">
            <a:extLst>
              <a:ext uri="{FF2B5EF4-FFF2-40B4-BE49-F238E27FC236}">
                <a16:creationId xmlns:a16="http://schemas.microsoft.com/office/drawing/2014/main" id="{08918DE8-7AB2-B15E-214C-2F3BD222ABF0}"/>
              </a:ext>
            </a:extLst>
          </p:cNvPr>
          <p:cNvGrpSpPr/>
          <p:nvPr/>
        </p:nvGrpSpPr>
        <p:grpSpPr>
          <a:xfrm>
            <a:off x="973213" y="2923933"/>
            <a:ext cx="2304925" cy="2104123"/>
            <a:chOff x="1095875" y="2557396"/>
            <a:chExt cx="1652720" cy="1431384"/>
          </a:xfrm>
          <a:solidFill>
            <a:srgbClr val="002060"/>
          </a:solidFill>
        </p:grpSpPr>
        <p:sp>
          <p:nvSpPr>
            <p:cNvPr id="56" name="Google Shape;2422;p40">
              <a:extLst>
                <a:ext uri="{FF2B5EF4-FFF2-40B4-BE49-F238E27FC236}">
                  <a16:creationId xmlns:a16="http://schemas.microsoft.com/office/drawing/2014/main" id="{0F0A6F5D-7436-6C75-60D8-DC6F0A04DADD}"/>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23;p40">
              <a:extLst>
                <a:ext uri="{FF2B5EF4-FFF2-40B4-BE49-F238E27FC236}">
                  <a16:creationId xmlns:a16="http://schemas.microsoft.com/office/drawing/2014/main" id="{D713847D-3A8F-9261-8A44-B63079D5623C}"/>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8" name="Google Shape;2424;p40">
              <a:extLst>
                <a:ext uri="{FF2B5EF4-FFF2-40B4-BE49-F238E27FC236}">
                  <a16:creationId xmlns:a16="http://schemas.microsoft.com/office/drawing/2014/main" id="{76C4C2B4-B125-6D9C-B82B-5B889BD9AA54}"/>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59" name="Google Shape;2437;p40">
            <a:extLst>
              <a:ext uri="{FF2B5EF4-FFF2-40B4-BE49-F238E27FC236}">
                <a16:creationId xmlns:a16="http://schemas.microsoft.com/office/drawing/2014/main" id="{BCC7C273-A127-A7CD-C967-01606543D523}"/>
              </a:ext>
            </a:extLst>
          </p:cNvPr>
          <p:cNvGrpSpPr/>
          <p:nvPr/>
        </p:nvGrpSpPr>
        <p:grpSpPr>
          <a:xfrm>
            <a:off x="4672421" y="2879830"/>
            <a:ext cx="2305028" cy="2104017"/>
            <a:chOff x="3745713" y="2526736"/>
            <a:chExt cx="1652793" cy="1431311"/>
          </a:xfrm>
          <a:solidFill>
            <a:srgbClr val="002060"/>
          </a:solidFill>
        </p:grpSpPr>
        <p:sp>
          <p:nvSpPr>
            <p:cNvPr id="60" name="Google Shape;2438;p40">
              <a:extLst>
                <a:ext uri="{FF2B5EF4-FFF2-40B4-BE49-F238E27FC236}">
                  <a16:creationId xmlns:a16="http://schemas.microsoft.com/office/drawing/2014/main" id="{733F2ED8-5C31-8FE5-61A4-94D8ECC3FEA9}"/>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9;p40">
              <a:extLst>
                <a:ext uri="{FF2B5EF4-FFF2-40B4-BE49-F238E27FC236}">
                  <a16:creationId xmlns:a16="http://schemas.microsoft.com/office/drawing/2014/main" id="{1998695A-442C-C1FE-307A-1DD952432238}"/>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2" name="Google Shape;2440;p40">
              <a:extLst>
                <a:ext uri="{FF2B5EF4-FFF2-40B4-BE49-F238E27FC236}">
                  <a16:creationId xmlns:a16="http://schemas.microsoft.com/office/drawing/2014/main" id="{863D3080-3CA7-555B-F9EB-895951DE87E4}"/>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K</a:t>
              </a:r>
              <a:r>
                <a:rPr lang="en-IN" dirty="0">
                  <a:solidFill>
                    <a:srgbClr val="FFFFFF"/>
                  </a:solidFill>
                  <a:latin typeface="Times New Roman" panose="02020603050405020304" pitchFamily="18" charset="0"/>
                  <a:ea typeface="Roboto"/>
                  <a:cs typeface="Times New Roman" panose="02020603050405020304" pitchFamily="18" charset="0"/>
                  <a:sym typeface="Roboto"/>
                </a:rPr>
                <a:t>m</a:t>
              </a:r>
              <a:r>
                <a:rPr lang="en" dirty="0">
                  <a:solidFill>
                    <a:srgbClr val="FFFFFF"/>
                  </a:solidFill>
                  <a:latin typeface="Times New Roman" panose="02020603050405020304" pitchFamily="18" charset="0"/>
                  <a:ea typeface="Roboto"/>
                  <a:cs typeface="Times New Roman" panose="02020603050405020304" pitchFamily="18" charset="0"/>
                  <a:sym typeface="Roboto"/>
                </a:rPr>
                <a:t>eans Clustering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63" name="Google Shape;2441;p40">
            <a:extLst>
              <a:ext uri="{FF2B5EF4-FFF2-40B4-BE49-F238E27FC236}">
                <a16:creationId xmlns:a16="http://schemas.microsoft.com/office/drawing/2014/main" id="{ECD35E77-53C3-AAB2-17D1-9F8636177474}"/>
              </a:ext>
            </a:extLst>
          </p:cNvPr>
          <p:cNvGrpSpPr/>
          <p:nvPr/>
        </p:nvGrpSpPr>
        <p:grpSpPr>
          <a:xfrm>
            <a:off x="6541923" y="3969675"/>
            <a:ext cx="2304925" cy="2104231"/>
            <a:chOff x="5086217" y="3268131"/>
            <a:chExt cx="1652720" cy="1431457"/>
          </a:xfrm>
          <a:solidFill>
            <a:srgbClr val="002060"/>
          </a:solidFill>
        </p:grpSpPr>
        <p:sp>
          <p:nvSpPr>
            <p:cNvPr id="64" name="Google Shape;2442;p40">
              <a:extLst>
                <a:ext uri="{FF2B5EF4-FFF2-40B4-BE49-F238E27FC236}">
                  <a16:creationId xmlns:a16="http://schemas.microsoft.com/office/drawing/2014/main" id="{7192B903-9C67-1BD7-BD65-05359261EA9E}"/>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43;p40">
              <a:extLst>
                <a:ext uri="{FF2B5EF4-FFF2-40B4-BE49-F238E27FC236}">
                  <a16:creationId xmlns:a16="http://schemas.microsoft.com/office/drawing/2014/main" id="{4F70B899-8255-DA1C-97CF-795D7B25EAFE}"/>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6" name="Google Shape;2444;p40">
              <a:extLst>
                <a:ext uri="{FF2B5EF4-FFF2-40B4-BE49-F238E27FC236}">
                  <a16:creationId xmlns:a16="http://schemas.microsoft.com/office/drawing/2014/main" id="{87EFBD2B-3A8E-E9B0-D12B-2B418783EFA1}"/>
                </a:ext>
              </a:extLst>
            </p:cNvPr>
            <p:cNvSpPr txBox="1"/>
            <p:nvPr/>
          </p:nvSpPr>
          <p:spPr>
            <a:xfrm>
              <a:off x="5363852" y="3956665"/>
              <a:ext cx="1063593"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Customer Segmentation Comparison</a:t>
              </a:r>
              <a:endParaRPr dirty="0">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1396643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oogle Shape;2437;p40">
            <a:extLst>
              <a:ext uri="{FF2B5EF4-FFF2-40B4-BE49-F238E27FC236}">
                <a16:creationId xmlns:a16="http://schemas.microsoft.com/office/drawing/2014/main" id="{BCC7C273-A127-A7CD-C967-01606543D523}"/>
              </a:ext>
            </a:extLst>
          </p:cNvPr>
          <p:cNvGrpSpPr/>
          <p:nvPr/>
        </p:nvGrpSpPr>
        <p:grpSpPr>
          <a:xfrm>
            <a:off x="547461" y="1891800"/>
            <a:ext cx="3384000" cy="3074400"/>
            <a:chOff x="3745713" y="2526736"/>
            <a:chExt cx="1652793" cy="1431311"/>
          </a:xfrm>
          <a:solidFill>
            <a:srgbClr val="002060"/>
          </a:solidFill>
        </p:grpSpPr>
        <p:sp>
          <p:nvSpPr>
            <p:cNvPr id="60" name="Google Shape;2438;p40">
              <a:extLst>
                <a:ext uri="{FF2B5EF4-FFF2-40B4-BE49-F238E27FC236}">
                  <a16:creationId xmlns:a16="http://schemas.microsoft.com/office/drawing/2014/main" id="{733F2ED8-5C31-8FE5-61A4-94D8ECC3FEA9}"/>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9;p40">
              <a:extLst>
                <a:ext uri="{FF2B5EF4-FFF2-40B4-BE49-F238E27FC236}">
                  <a16:creationId xmlns:a16="http://schemas.microsoft.com/office/drawing/2014/main" id="{1998695A-442C-C1FE-307A-1DD952432238}"/>
                </a:ext>
              </a:extLst>
            </p:cNvPr>
            <p:cNvSpPr txBox="1"/>
            <p:nvPr/>
          </p:nvSpPr>
          <p:spPr>
            <a:xfrm>
              <a:off x="3958194" y="2823289"/>
              <a:ext cx="1219800" cy="25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2" name="Google Shape;2440;p40">
              <a:extLst>
                <a:ext uri="{FF2B5EF4-FFF2-40B4-BE49-F238E27FC236}">
                  <a16:creationId xmlns:a16="http://schemas.microsoft.com/office/drawing/2014/main" id="{863D3080-3CA7-555B-F9EB-895951DE87E4}"/>
                </a:ext>
              </a:extLst>
            </p:cNvPr>
            <p:cNvSpPr txBox="1"/>
            <p:nvPr/>
          </p:nvSpPr>
          <p:spPr>
            <a:xfrm>
              <a:off x="4015912" y="3121816"/>
              <a:ext cx="1112394" cy="43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Roboto"/>
                  <a:cs typeface="Times New Roman" panose="02020603050405020304" pitchFamily="18" charset="0"/>
                  <a:sym typeface="Roboto"/>
                </a:rPr>
                <a:t> K</a:t>
              </a:r>
              <a:r>
                <a:rPr lang="en-IN" sz="3200" b="1" dirty="0">
                  <a:solidFill>
                    <a:srgbClr val="FFFFFF"/>
                  </a:solidFill>
                  <a:latin typeface="Times New Roman" panose="02020603050405020304" pitchFamily="18" charset="0"/>
                  <a:ea typeface="Roboto"/>
                  <a:cs typeface="Times New Roman" panose="02020603050405020304" pitchFamily="18" charset="0"/>
                  <a:sym typeface="Roboto"/>
                </a:rPr>
                <a:t>m</a:t>
              </a:r>
              <a:r>
                <a:rPr lang="en" sz="3200" b="1" dirty="0">
                  <a:solidFill>
                    <a:srgbClr val="FFFFFF"/>
                  </a:solidFill>
                  <a:latin typeface="Times New Roman" panose="02020603050405020304" pitchFamily="18" charset="0"/>
                  <a:ea typeface="Roboto"/>
                  <a:cs typeface="Times New Roman" panose="02020603050405020304" pitchFamily="18" charset="0"/>
                  <a:sym typeface="Roboto"/>
                </a:rPr>
                <a:t>eans Clustering</a:t>
              </a:r>
              <a:endParaRPr sz="32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2" name="TextBox 1">
            <a:extLst>
              <a:ext uri="{FF2B5EF4-FFF2-40B4-BE49-F238E27FC236}">
                <a16:creationId xmlns:a16="http://schemas.microsoft.com/office/drawing/2014/main" id="{8407FB0B-EBCC-A305-E256-F7A287EADA94}"/>
              </a:ext>
            </a:extLst>
          </p:cNvPr>
          <p:cNvSpPr txBox="1"/>
          <p:nvPr/>
        </p:nvSpPr>
        <p:spPr>
          <a:xfrm>
            <a:off x="6197600" y="2103878"/>
            <a:ext cx="5100320" cy="286232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After creating clusters using RFM Analysis, we also created clusters using </a:t>
            </a:r>
            <a:r>
              <a:rPr lang="en-IN" dirty="0" err="1">
                <a:latin typeface="Times New Roman" panose="02020603050405020304" pitchFamily="18" charset="0"/>
                <a:cs typeface="Times New Roman" panose="02020603050405020304" pitchFamily="18" charset="0"/>
              </a:rPr>
              <a:t>Kmeans</a:t>
            </a:r>
            <a:r>
              <a:rPr lang="en-IN" dirty="0">
                <a:latin typeface="Times New Roman" panose="02020603050405020304" pitchFamily="18" charset="0"/>
                <a:cs typeface="Times New Roman" panose="02020603050405020304" pitchFamily="18" charset="0"/>
              </a:rPr>
              <a:t> Clustering</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For this, we scaled the Recency, Frequency and Monetary values and created clusters using Elbow Method</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4 clusters were formed in total, post which we categorised different data points into respective clusters</a:t>
            </a:r>
          </a:p>
        </p:txBody>
      </p:sp>
    </p:spTree>
    <p:extLst>
      <p:ext uri="{BB962C8B-B14F-4D97-AF65-F5344CB8AC3E}">
        <p14:creationId xmlns:p14="http://schemas.microsoft.com/office/powerpoint/2010/main" val="1569361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Google Shape;2417;p40">
            <a:extLst>
              <a:ext uri="{FF2B5EF4-FFF2-40B4-BE49-F238E27FC236}">
                <a16:creationId xmlns:a16="http://schemas.microsoft.com/office/drawing/2014/main" id="{A9271036-57A2-646B-94DC-E65B23F6C820}"/>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8;p40">
            <a:extLst>
              <a:ext uri="{FF2B5EF4-FFF2-40B4-BE49-F238E27FC236}">
                <a16:creationId xmlns:a16="http://schemas.microsoft.com/office/drawing/2014/main" id="{673619EB-94F2-3123-A9C6-40CA6551D266}"/>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940E0D5A-E450-C7AB-B316-5736631B068E}"/>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20;p40">
            <a:extLst>
              <a:ext uri="{FF2B5EF4-FFF2-40B4-BE49-F238E27FC236}">
                <a16:creationId xmlns:a16="http://schemas.microsoft.com/office/drawing/2014/main" id="{50712BD6-7534-4866-41E3-E09A8F10C888}"/>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18;p40">
            <a:extLst>
              <a:ext uri="{FF2B5EF4-FFF2-40B4-BE49-F238E27FC236}">
                <a16:creationId xmlns:a16="http://schemas.microsoft.com/office/drawing/2014/main" id="{5B653A3E-BD60-7D77-DCED-EB9E28C63138}"/>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7;p40">
            <a:extLst>
              <a:ext uri="{FF2B5EF4-FFF2-40B4-BE49-F238E27FC236}">
                <a16:creationId xmlns:a16="http://schemas.microsoft.com/office/drawing/2014/main" id="{DA1C3658-3234-FAEF-1ACB-F5C1BAF3440D}"/>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9;p40">
            <a:extLst>
              <a:ext uri="{FF2B5EF4-FFF2-40B4-BE49-F238E27FC236}">
                <a16:creationId xmlns:a16="http://schemas.microsoft.com/office/drawing/2014/main" id="{68978722-D1FB-4E3C-285F-FDC089B984B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8;p40">
            <a:extLst>
              <a:ext uri="{FF2B5EF4-FFF2-40B4-BE49-F238E27FC236}">
                <a16:creationId xmlns:a16="http://schemas.microsoft.com/office/drawing/2014/main" id="{4B3C19CC-CB06-CDFD-1E82-67F21DBABDFE}"/>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2429;p40">
            <a:extLst>
              <a:ext uri="{FF2B5EF4-FFF2-40B4-BE49-F238E27FC236}">
                <a16:creationId xmlns:a16="http://schemas.microsoft.com/office/drawing/2014/main" id="{2AEE6EB1-611C-B7EB-5398-DB8D7A2D1C89}"/>
              </a:ext>
            </a:extLst>
          </p:cNvPr>
          <p:cNvGrpSpPr/>
          <p:nvPr/>
        </p:nvGrpSpPr>
        <p:grpSpPr>
          <a:xfrm>
            <a:off x="2808824" y="1768094"/>
            <a:ext cx="2304925" cy="2104123"/>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RFM Analysis</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48" name="Google Shape;2426;p40">
            <a:extLst>
              <a:ext uri="{FF2B5EF4-FFF2-40B4-BE49-F238E27FC236}">
                <a16:creationId xmlns:a16="http://schemas.microsoft.com/office/drawing/2014/main" id="{E79CDD89-EED3-F9F8-66A9-2CBE1662C051}"/>
              </a:ext>
            </a:extLst>
          </p:cNvPr>
          <p:cNvSpPr/>
          <p:nvPr/>
        </p:nvSpPr>
        <p:spPr>
          <a:xfrm>
            <a:off x="4640658" y="597795"/>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445;p40">
            <a:extLst>
              <a:ext uri="{FF2B5EF4-FFF2-40B4-BE49-F238E27FC236}">
                <a16:creationId xmlns:a16="http://schemas.microsoft.com/office/drawing/2014/main" id="{2FE450AA-EDBB-4557-1D4C-085C296DDE44}"/>
              </a:ext>
            </a:extLst>
          </p:cNvPr>
          <p:cNvGrpSpPr/>
          <p:nvPr/>
        </p:nvGrpSpPr>
        <p:grpSpPr>
          <a:xfrm>
            <a:off x="8375846" y="2850727"/>
            <a:ext cx="2305028" cy="2104017"/>
            <a:chOff x="6395332" y="2474394"/>
            <a:chExt cx="1652793" cy="1431311"/>
          </a:xfrm>
          <a:solidFill>
            <a:srgbClr val="002060"/>
          </a:solidFill>
        </p:grpSpPr>
        <p:sp>
          <p:nvSpPr>
            <p:cNvPr id="50" name="Google Shape;2446;p40">
              <a:extLst>
                <a:ext uri="{FF2B5EF4-FFF2-40B4-BE49-F238E27FC236}">
                  <a16:creationId xmlns:a16="http://schemas.microsoft.com/office/drawing/2014/main" id="{0E57A48F-8F04-5310-340B-E745EF73310D}"/>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7;p40">
              <a:extLst>
                <a:ext uri="{FF2B5EF4-FFF2-40B4-BE49-F238E27FC236}">
                  <a16:creationId xmlns:a16="http://schemas.microsoft.com/office/drawing/2014/main" id="{E9FCADFE-694A-5C2B-0599-8D9FE7AAEB23}"/>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2" name="Google Shape;2448;p40">
              <a:extLst>
                <a:ext uri="{FF2B5EF4-FFF2-40B4-BE49-F238E27FC236}">
                  <a16:creationId xmlns:a16="http://schemas.microsoft.com/office/drawing/2014/main" id="{969FD57A-E06B-E2D3-0712-6DE67D319881}"/>
                </a:ext>
              </a:extLst>
            </p:cNvPr>
            <p:cNvSpPr txBox="1"/>
            <p:nvPr/>
          </p:nvSpPr>
          <p:spPr>
            <a:xfrm>
              <a:off x="6631260" y="3234203"/>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Apriori Algorithm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53" name="Google Shape;2434;p40">
            <a:extLst>
              <a:ext uri="{FF2B5EF4-FFF2-40B4-BE49-F238E27FC236}">
                <a16:creationId xmlns:a16="http://schemas.microsoft.com/office/drawing/2014/main" id="{560EBCA7-D2D3-0FD9-3AE8-4AD84101A9FB}"/>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0;p40">
            <a:extLst>
              <a:ext uri="{FF2B5EF4-FFF2-40B4-BE49-F238E27FC236}">
                <a16:creationId xmlns:a16="http://schemas.microsoft.com/office/drawing/2014/main" id="{3D2F03F1-07E6-153E-D191-9331C22721DF}"/>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21;p40">
            <a:extLst>
              <a:ext uri="{FF2B5EF4-FFF2-40B4-BE49-F238E27FC236}">
                <a16:creationId xmlns:a16="http://schemas.microsoft.com/office/drawing/2014/main" id="{08918DE8-7AB2-B15E-214C-2F3BD222ABF0}"/>
              </a:ext>
            </a:extLst>
          </p:cNvPr>
          <p:cNvGrpSpPr/>
          <p:nvPr/>
        </p:nvGrpSpPr>
        <p:grpSpPr>
          <a:xfrm>
            <a:off x="973213" y="2923933"/>
            <a:ext cx="2304925" cy="2104123"/>
            <a:chOff x="1095875" y="2557396"/>
            <a:chExt cx="1652720" cy="1431384"/>
          </a:xfrm>
          <a:solidFill>
            <a:srgbClr val="002060"/>
          </a:solidFill>
        </p:grpSpPr>
        <p:sp>
          <p:nvSpPr>
            <p:cNvPr id="56" name="Google Shape;2422;p40">
              <a:extLst>
                <a:ext uri="{FF2B5EF4-FFF2-40B4-BE49-F238E27FC236}">
                  <a16:creationId xmlns:a16="http://schemas.microsoft.com/office/drawing/2014/main" id="{0F0A6F5D-7436-6C75-60D8-DC6F0A04DADD}"/>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23;p40">
              <a:extLst>
                <a:ext uri="{FF2B5EF4-FFF2-40B4-BE49-F238E27FC236}">
                  <a16:creationId xmlns:a16="http://schemas.microsoft.com/office/drawing/2014/main" id="{D713847D-3A8F-9261-8A44-B63079D5623C}"/>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8" name="Google Shape;2424;p40">
              <a:extLst>
                <a:ext uri="{FF2B5EF4-FFF2-40B4-BE49-F238E27FC236}">
                  <a16:creationId xmlns:a16="http://schemas.microsoft.com/office/drawing/2014/main" id="{76C4C2B4-B125-6D9C-B82B-5B889BD9AA54}"/>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59" name="Google Shape;2437;p40">
            <a:extLst>
              <a:ext uri="{FF2B5EF4-FFF2-40B4-BE49-F238E27FC236}">
                <a16:creationId xmlns:a16="http://schemas.microsoft.com/office/drawing/2014/main" id="{BCC7C273-A127-A7CD-C967-01606543D523}"/>
              </a:ext>
            </a:extLst>
          </p:cNvPr>
          <p:cNvGrpSpPr/>
          <p:nvPr/>
        </p:nvGrpSpPr>
        <p:grpSpPr>
          <a:xfrm>
            <a:off x="4672421" y="2879830"/>
            <a:ext cx="2305028" cy="2104017"/>
            <a:chOff x="3745713" y="2526736"/>
            <a:chExt cx="1652793" cy="1431311"/>
          </a:xfrm>
          <a:solidFill>
            <a:srgbClr val="002060"/>
          </a:solidFill>
        </p:grpSpPr>
        <p:sp>
          <p:nvSpPr>
            <p:cNvPr id="60" name="Google Shape;2438;p40">
              <a:extLst>
                <a:ext uri="{FF2B5EF4-FFF2-40B4-BE49-F238E27FC236}">
                  <a16:creationId xmlns:a16="http://schemas.microsoft.com/office/drawing/2014/main" id="{733F2ED8-5C31-8FE5-61A4-94D8ECC3FEA9}"/>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9;p40">
              <a:extLst>
                <a:ext uri="{FF2B5EF4-FFF2-40B4-BE49-F238E27FC236}">
                  <a16:creationId xmlns:a16="http://schemas.microsoft.com/office/drawing/2014/main" id="{1998695A-442C-C1FE-307A-1DD952432238}"/>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2" name="Google Shape;2440;p40">
              <a:extLst>
                <a:ext uri="{FF2B5EF4-FFF2-40B4-BE49-F238E27FC236}">
                  <a16:creationId xmlns:a16="http://schemas.microsoft.com/office/drawing/2014/main" id="{863D3080-3CA7-555B-F9EB-895951DE87E4}"/>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K</a:t>
              </a:r>
              <a:r>
                <a:rPr lang="en-IN" dirty="0">
                  <a:solidFill>
                    <a:srgbClr val="FFFFFF"/>
                  </a:solidFill>
                  <a:latin typeface="Times New Roman" panose="02020603050405020304" pitchFamily="18" charset="0"/>
                  <a:ea typeface="Roboto"/>
                  <a:cs typeface="Times New Roman" panose="02020603050405020304" pitchFamily="18" charset="0"/>
                  <a:sym typeface="Roboto"/>
                </a:rPr>
                <a:t>m</a:t>
              </a:r>
              <a:r>
                <a:rPr lang="en" dirty="0">
                  <a:solidFill>
                    <a:srgbClr val="FFFFFF"/>
                  </a:solidFill>
                  <a:latin typeface="Times New Roman" panose="02020603050405020304" pitchFamily="18" charset="0"/>
                  <a:ea typeface="Roboto"/>
                  <a:cs typeface="Times New Roman" panose="02020603050405020304" pitchFamily="18" charset="0"/>
                  <a:sym typeface="Roboto"/>
                </a:rPr>
                <a:t>eans Clustering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63" name="Google Shape;2441;p40">
            <a:extLst>
              <a:ext uri="{FF2B5EF4-FFF2-40B4-BE49-F238E27FC236}">
                <a16:creationId xmlns:a16="http://schemas.microsoft.com/office/drawing/2014/main" id="{ECD35E77-53C3-AAB2-17D1-9F8636177474}"/>
              </a:ext>
            </a:extLst>
          </p:cNvPr>
          <p:cNvGrpSpPr/>
          <p:nvPr/>
        </p:nvGrpSpPr>
        <p:grpSpPr>
          <a:xfrm>
            <a:off x="6541923" y="3969675"/>
            <a:ext cx="2304925" cy="2104231"/>
            <a:chOff x="5086217" y="3268131"/>
            <a:chExt cx="1652720" cy="1431457"/>
          </a:xfrm>
          <a:solidFill>
            <a:srgbClr val="002060"/>
          </a:solidFill>
        </p:grpSpPr>
        <p:sp>
          <p:nvSpPr>
            <p:cNvPr id="64" name="Google Shape;2442;p40">
              <a:extLst>
                <a:ext uri="{FF2B5EF4-FFF2-40B4-BE49-F238E27FC236}">
                  <a16:creationId xmlns:a16="http://schemas.microsoft.com/office/drawing/2014/main" id="{7192B903-9C67-1BD7-BD65-05359261EA9E}"/>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43;p40">
              <a:extLst>
                <a:ext uri="{FF2B5EF4-FFF2-40B4-BE49-F238E27FC236}">
                  <a16:creationId xmlns:a16="http://schemas.microsoft.com/office/drawing/2014/main" id="{4F70B899-8255-DA1C-97CF-795D7B25EAFE}"/>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6" name="Google Shape;2444;p40">
              <a:extLst>
                <a:ext uri="{FF2B5EF4-FFF2-40B4-BE49-F238E27FC236}">
                  <a16:creationId xmlns:a16="http://schemas.microsoft.com/office/drawing/2014/main" id="{87EFBD2B-3A8E-E9B0-D12B-2B418783EFA1}"/>
                </a:ext>
              </a:extLst>
            </p:cNvPr>
            <p:cNvSpPr txBox="1"/>
            <p:nvPr/>
          </p:nvSpPr>
          <p:spPr>
            <a:xfrm>
              <a:off x="5363852" y="3956665"/>
              <a:ext cx="1063593"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Customer Segmentation Comparison</a:t>
              </a:r>
              <a:endParaRPr dirty="0">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236310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oogle Shape;2441;p40">
            <a:extLst>
              <a:ext uri="{FF2B5EF4-FFF2-40B4-BE49-F238E27FC236}">
                <a16:creationId xmlns:a16="http://schemas.microsoft.com/office/drawing/2014/main" id="{ECD35E77-53C3-AAB2-17D1-9F8636177474}"/>
              </a:ext>
            </a:extLst>
          </p:cNvPr>
          <p:cNvGrpSpPr/>
          <p:nvPr/>
        </p:nvGrpSpPr>
        <p:grpSpPr>
          <a:xfrm>
            <a:off x="578002" y="1891800"/>
            <a:ext cx="3384000" cy="3074400"/>
            <a:chOff x="5086217" y="3268131"/>
            <a:chExt cx="1652720" cy="1431457"/>
          </a:xfrm>
          <a:solidFill>
            <a:srgbClr val="002060"/>
          </a:solidFill>
        </p:grpSpPr>
        <p:sp>
          <p:nvSpPr>
            <p:cNvPr id="64" name="Google Shape;2442;p40">
              <a:extLst>
                <a:ext uri="{FF2B5EF4-FFF2-40B4-BE49-F238E27FC236}">
                  <a16:creationId xmlns:a16="http://schemas.microsoft.com/office/drawing/2014/main" id="{7192B903-9C67-1BD7-BD65-05359261EA9E}"/>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43;p40">
              <a:extLst>
                <a:ext uri="{FF2B5EF4-FFF2-40B4-BE49-F238E27FC236}">
                  <a16:creationId xmlns:a16="http://schemas.microsoft.com/office/drawing/2014/main" id="{4F70B899-8255-DA1C-97CF-795D7B25EAFE}"/>
                </a:ext>
              </a:extLst>
            </p:cNvPr>
            <p:cNvSpPr txBox="1"/>
            <p:nvPr/>
          </p:nvSpPr>
          <p:spPr>
            <a:xfrm>
              <a:off x="5430418" y="3566673"/>
              <a:ext cx="922701" cy="25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Times New Roman" panose="02020603050405020304" pitchFamily="18" charset="0"/>
                  <a:ea typeface="Fira Sans Extra Condensed"/>
                  <a:cs typeface="Times New Roman" panose="02020603050405020304" pitchFamily="18" charset="0"/>
                  <a:sym typeface="Fira Sans Extra Condensed"/>
                </a:rPr>
                <a:t>04</a:t>
              </a:r>
              <a:endParaRPr sz="32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6" name="Google Shape;2444;p40">
              <a:extLst>
                <a:ext uri="{FF2B5EF4-FFF2-40B4-BE49-F238E27FC236}">
                  <a16:creationId xmlns:a16="http://schemas.microsoft.com/office/drawing/2014/main" id="{87EFBD2B-3A8E-E9B0-D12B-2B418783EFA1}"/>
                </a:ext>
              </a:extLst>
            </p:cNvPr>
            <p:cNvSpPr txBox="1"/>
            <p:nvPr/>
          </p:nvSpPr>
          <p:spPr>
            <a:xfrm>
              <a:off x="5261060" y="3937326"/>
              <a:ext cx="1261417" cy="43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200" b="1" dirty="0">
                  <a:latin typeface="Times New Roman" panose="02020603050405020304" pitchFamily="18" charset="0"/>
                  <a:ea typeface="Roboto"/>
                  <a:cs typeface="Times New Roman" panose="02020603050405020304" pitchFamily="18" charset="0"/>
                  <a:sym typeface="Roboto"/>
                </a:rPr>
                <a:t>Customer Segmentation Comparison</a:t>
              </a:r>
            </a:p>
          </p:txBody>
        </p:sp>
      </p:grpSp>
      <p:sp>
        <p:nvSpPr>
          <p:cNvPr id="2" name="TextBox 1">
            <a:extLst>
              <a:ext uri="{FF2B5EF4-FFF2-40B4-BE49-F238E27FC236}">
                <a16:creationId xmlns:a16="http://schemas.microsoft.com/office/drawing/2014/main" id="{3E2D036C-053C-895C-D79C-81E48719864C}"/>
              </a:ext>
            </a:extLst>
          </p:cNvPr>
          <p:cNvSpPr txBox="1"/>
          <p:nvPr/>
        </p:nvSpPr>
        <p:spPr>
          <a:xfrm>
            <a:off x="5557520" y="1330220"/>
            <a:ext cx="5893200" cy="33665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Comparing the outcomes of cluster creation using RFM Analysis and </a:t>
            </a:r>
            <a:r>
              <a:rPr lang="en-IN" dirty="0" err="1">
                <a:latin typeface="Times New Roman" panose="02020603050405020304" pitchFamily="18" charset="0"/>
                <a:cs typeface="Times New Roman" panose="02020603050405020304" pitchFamily="18" charset="0"/>
              </a:rPr>
              <a:t>Kmeans</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Clustering,below</a:t>
            </a:r>
            <a:r>
              <a:rPr lang="en-IN" dirty="0">
                <a:latin typeface="Times New Roman" panose="02020603050405020304" pitchFamily="18" charset="0"/>
                <a:cs typeface="Times New Roman" panose="02020603050405020304" pitchFamily="18" charset="0"/>
              </a:rPr>
              <a:t> mentioned points could be summarised:</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Cluster3 has maximum number of people where Cluster2 has minimum number</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Going deeper, we find that the Gold Segment people have been categorised under Cluster3.</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 sidewise comparison is shown here. </a:t>
            </a:r>
            <a:r>
              <a:rPr lang="en-IN" dirty="0">
                <a:latin typeface="Times New Roman" panose="02020603050405020304" pitchFamily="18" charset="0"/>
                <a:cs typeface="Times New Roman" panose="02020603050405020304" pitchFamily="18" charset="0"/>
                <a:hlinkClick r:id="rId2" action="ppaction://hlinkfile"/>
              </a:rPr>
              <a:t>(link)</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8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Google Shape;2417;p40">
            <a:extLst>
              <a:ext uri="{FF2B5EF4-FFF2-40B4-BE49-F238E27FC236}">
                <a16:creationId xmlns:a16="http://schemas.microsoft.com/office/drawing/2014/main" id="{A9271036-57A2-646B-94DC-E65B23F6C820}"/>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8;p40">
            <a:extLst>
              <a:ext uri="{FF2B5EF4-FFF2-40B4-BE49-F238E27FC236}">
                <a16:creationId xmlns:a16="http://schemas.microsoft.com/office/drawing/2014/main" id="{673619EB-94F2-3123-A9C6-40CA6551D266}"/>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940E0D5A-E450-C7AB-B316-5736631B068E}"/>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20;p40">
            <a:extLst>
              <a:ext uri="{FF2B5EF4-FFF2-40B4-BE49-F238E27FC236}">
                <a16:creationId xmlns:a16="http://schemas.microsoft.com/office/drawing/2014/main" id="{50712BD6-7534-4866-41E3-E09A8F10C888}"/>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18;p40">
            <a:extLst>
              <a:ext uri="{FF2B5EF4-FFF2-40B4-BE49-F238E27FC236}">
                <a16:creationId xmlns:a16="http://schemas.microsoft.com/office/drawing/2014/main" id="{5B653A3E-BD60-7D77-DCED-EB9E28C63138}"/>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7;p40">
            <a:extLst>
              <a:ext uri="{FF2B5EF4-FFF2-40B4-BE49-F238E27FC236}">
                <a16:creationId xmlns:a16="http://schemas.microsoft.com/office/drawing/2014/main" id="{DA1C3658-3234-FAEF-1ACB-F5C1BAF3440D}"/>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9;p40">
            <a:extLst>
              <a:ext uri="{FF2B5EF4-FFF2-40B4-BE49-F238E27FC236}">
                <a16:creationId xmlns:a16="http://schemas.microsoft.com/office/drawing/2014/main" id="{68978722-D1FB-4E3C-285F-FDC089B984B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8;p40">
            <a:extLst>
              <a:ext uri="{FF2B5EF4-FFF2-40B4-BE49-F238E27FC236}">
                <a16:creationId xmlns:a16="http://schemas.microsoft.com/office/drawing/2014/main" id="{4B3C19CC-CB06-CDFD-1E82-67F21DBABDFE}"/>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2429;p40">
            <a:extLst>
              <a:ext uri="{FF2B5EF4-FFF2-40B4-BE49-F238E27FC236}">
                <a16:creationId xmlns:a16="http://schemas.microsoft.com/office/drawing/2014/main" id="{2AEE6EB1-611C-B7EB-5398-DB8D7A2D1C89}"/>
              </a:ext>
            </a:extLst>
          </p:cNvPr>
          <p:cNvGrpSpPr/>
          <p:nvPr/>
        </p:nvGrpSpPr>
        <p:grpSpPr>
          <a:xfrm>
            <a:off x="2808824" y="1768094"/>
            <a:ext cx="2304925" cy="2104123"/>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RFM Analysis</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48" name="Google Shape;2426;p40">
            <a:extLst>
              <a:ext uri="{FF2B5EF4-FFF2-40B4-BE49-F238E27FC236}">
                <a16:creationId xmlns:a16="http://schemas.microsoft.com/office/drawing/2014/main" id="{E79CDD89-EED3-F9F8-66A9-2CBE1662C051}"/>
              </a:ext>
            </a:extLst>
          </p:cNvPr>
          <p:cNvSpPr/>
          <p:nvPr/>
        </p:nvSpPr>
        <p:spPr>
          <a:xfrm>
            <a:off x="4640658" y="597795"/>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445;p40">
            <a:extLst>
              <a:ext uri="{FF2B5EF4-FFF2-40B4-BE49-F238E27FC236}">
                <a16:creationId xmlns:a16="http://schemas.microsoft.com/office/drawing/2014/main" id="{2FE450AA-EDBB-4557-1D4C-085C296DDE44}"/>
              </a:ext>
            </a:extLst>
          </p:cNvPr>
          <p:cNvGrpSpPr/>
          <p:nvPr/>
        </p:nvGrpSpPr>
        <p:grpSpPr>
          <a:xfrm>
            <a:off x="8375846" y="2850727"/>
            <a:ext cx="2305028" cy="2104017"/>
            <a:chOff x="6395332" y="2474394"/>
            <a:chExt cx="1652793" cy="1431311"/>
          </a:xfrm>
          <a:solidFill>
            <a:srgbClr val="002060"/>
          </a:solidFill>
        </p:grpSpPr>
        <p:sp>
          <p:nvSpPr>
            <p:cNvPr id="50" name="Google Shape;2446;p40">
              <a:extLst>
                <a:ext uri="{FF2B5EF4-FFF2-40B4-BE49-F238E27FC236}">
                  <a16:creationId xmlns:a16="http://schemas.microsoft.com/office/drawing/2014/main" id="{0E57A48F-8F04-5310-340B-E745EF73310D}"/>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7;p40">
              <a:extLst>
                <a:ext uri="{FF2B5EF4-FFF2-40B4-BE49-F238E27FC236}">
                  <a16:creationId xmlns:a16="http://schemas.microsoft.com/office/drawing/2014/main" id="{E9FCADFE-694A-5C2B-0599-8D9FE7AAEB23}"/>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2" name="Google Shape;2448;p40">
              <a:extLst>
                <a:ext uri="{FF2B5EF4-FFF2-40B4-BE49-F238E27FC236}">
                  <a16:creationId xmlns:a16="http://schemas.microsoft.com/office/drawing/2014/main" id="{969FD57A-E06B-E2D3-0712-6DE67D319881}"/>
                </a:ext>
              </a:extLst>
            </p:cNvPr>
            <p:cNvSpPr txBox="1"/>
            <p:nvPr/>
          </p:nvSpPr>
          <p:spPr>
            <a:xfrm>
              <a:off x="6631260" y="3234203"/>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Apriori Algorithm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53" name="Google Shape;2434;p40">
            <a:extLst>
              <a:ext uri="{FF2B5EF4-FFF2-40B4-BE49-F238E27FC236}">
                <a16:creationId xmlns:a16="http://schemas.microsoft.com/office/drawing/2014/main" id="{560EBCA7-D2D3-0FD9-3AE8-4AD84101A9FB}"/>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0;p40">
            <a:extLst>
              <a:ext uri="{FF2B5EF4-FFF2-40B4-BE49-F238E27FC236}">
                <a16:creationId xmlns:a16="http://schemas.microsoft.com/office/drawing/2014/main" id="{3D2F03F1-07E6-153E-D191-9331C22721DF}"/>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21;p40">
            <a:extLst>
              <a:ext uri="{FF2B5EF4-FFF2-40B4-BE49-F238E27FC236}">
                <a16:creationId xmlns:a16="http://schemas.microsoft.com/office/drawing/2014/main" id="{08918DE8-7AB2-B15E-214C-2F3BD222ABF0}"/>
              </a:ext>
            </a:extLst>
          </p:cNvPr>
          <p:cNvGrpSpPr/>
          <p:nvPr/>
        </p:nvGrpSpPr>
        <p:grpSpPr>
          <a:xfrm>
            <a:off x="973213" y="2923933"/>
            <a:ext cx="2304925" cy="2104123"/>
            <a:chOff x="1095875" y="2557396"/>
            <a:chExt cx="1652720" cy="1431384"/>
          </a:xfrm>
          <a:solidFill>
            <a:srgbClr val="002060"/>
          </a:solidFill>
        </p:grpSpPr>
        <p:sp>
          <p:nvSpPr>
            <p:cNvPr id="56" name="Google Shape;2422;p40">
              <a:extLst>
                <a:ext uri="{FF2B5EF4-FFF2-40B4-BE49-F238E27FC236}">
                  <a16:creationId xmlns:a16="http://schemas.microsoft.com/office/drawing/2014/main" id="{0F0A6F5D-7436-6C75-60D8-DC6F0A04DADD}"/>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23;p40">
              <a:extLst>
                <a:ext uri="{FF2B5EF4-FFF2-40B4-BE49-F238E27FC236}">
                  <a16:creationId xmlns:a16="http://schemas.microsoft.com/office/drawing/2014/main" id="{D713847D-3A8F-9261-8A44-B63079D5623C}"/>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8" name="Google Shape;2424;p40">
              <a:extLst>
                <a:ext uri="{FF2B5EF4-FFF2-40B4-BE49-F238E27FC236}">
                  <a16:creationId xmlns:a16="http://schemas.microsoft.com/office/drawing/2014/main" id="{76C4C2B4-B125-6D9C-B82B-5B889BD9AA54}"/>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59" name="Google Shape;2437;p40">
            <a:extLst>
              <a:ext uri="{FF2B5EF4-FFF2-40B4-BE49-F238E27FC236}">
                <a16:creationId xmlns:a16="http://schemas.microsoft.com/office/drawing/2014/main" id="{BCC7C273-A127-A7CD-C967-01606543D523}"/>
              </a:ext>
            </a:extLst>
          </p:cNvPr>
          <p:cNvGrpSpPr/>
          <p:nvPr/>
        </p:nvGrpSpPr>
        <p:grpSpPr>
          <a:xfrm>
            <a:off x="4672421" y="2879830"/>
            <a:ext cx="2305028" cy="2104017"/>
            <a:chOff x="3745713" y="2526736"/>
            <a:chExt cx="1652793" cy="1431311"/>
          </a:xfrm>
          <a:solidFill>
            <a:srgbClr val="002060"/>
          </a:solidFill>
        </p:grpSpPr>
        <p:sp>
          <p:nvSpPr>
            <p:cNvPr id="60" name="Google Shape;2438;p40">
              <a:extLst>
                <a:ext uri="{FF2B5EF4-FFF2-40B4-BE49-F238E27FC236}">
                  <a16:creationId xmlns:a16="http://schemas.microsoft.com/office/drawing/2014/main" id="{733F2ED8-5C31-8FE5-61A4-94D8ECC3FEA9}"/>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9;p40">
              <a:extLst>
                <a:ext uri="{FF2B5EF4-FFF2-40B4-BE49-F238E27FC236}">
                  <a16:creationId xmlns:a16="http://schemas.microsoft.com/office/drawing/2014/main" id="{1998695A-442C-C1FE-307A-1DD952432238}"/>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2" name="Google Shape;2440;p40">
              <a:extLst>
                <a:ext uri="{FF2B5EF4-FFF2-40B4-BE49-F238E27FC236}">
                  <a16:creationId xmlns:a16="http://schemas.microsoft.com/office/drawing/2014/main" id="{863D3080-3CA7-555B-F9EB-895951DE87E4}"/>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K</a:t>
              </a:r>
              <a:r>
                <a:rPr lang="en-IN" dirty="0">
                  <a:solidFill>
                    <a:srgbClr val="FFFFFF"/>
                  </a:solidFill>
                  <a:latin typeface="Times New Roman" panose="02020603050405020304" pitchFamily="18" charset="0"/>
                  <a:ea typeface="Roboto"/>
                  <a:cs typeface="Times New Roman" panose="02020603050405020304" pitchFamily="18" charset="0"/>
                  <a:sym typeface="Roboto"/>
                </a:rPr>
                <a:t>m</a:t>
              </a:r>
              <a:r>
                <a:rPr lang="en" dirty="0">
                  <a:solidFill>
                    <a:srgbClr val="FFFFFF"/>
                  </a:solidFill>
                  <a:latin typeface="Times New Roman" panose="02020603050405020304" pitchFamily="18" charset="0"/>
                  <a:ea typeface="Roboto"/>
                  <a:cs typeface="Times New Roman" panose="02020603050405020304" pitchFamily="18" charset="0"/>
                  <a:sym typeface="Roboto"/>
                </a:rPr>
                <a:t>eans Clustering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63" name="Google Shape;2441;p40">
            <a:extLst>
              <a:ext uri="{FF2B5EF4-FFF2-40B4-BE49-F238E27FC236}">
                <a16:creationId xmlns:a16="http://schemas.microsoft.com/office/drawing/2014/main" id="{ECD35E77-53C3-AAB2-17D1-9F8636177474}"/>
              </a:ext>
            </a:extLst>
          </p:cNvPr>
          <p:cNvGrpSpPr/>
          <p:nvPr/>
        </p:nvGrpSpPr>
        <p:grpSpPr>
          <a:xfrm>
            <a:off x="6541923" y="3969675"/>
            <a:ext cx="2304925" cy="2104231"/>
            <a:chOff x="5086217" y="3268131"/>
            <a:chExt cx="1652720" cy="1431457"/>
          </a:xfrm>
          <a:solidFill>
            <a:srgbClr val="002060"/>
          </a:solidFill>
        </p:grpSpPr>
        <p:sp>
          <p:nvSpPr>
            <p:cNvPr id="64" name="Google Shape;2442;p40">
              <a:extLst>
                <a:ext uri="{FF2B5EF4-FFF2-40B4-BE49-F238E27FC236}">
                  <a16:creationId xmlns:a16="http://schemas.microsoft.com/office/drawing/2014/main" id="{7192B903-9C67-1BD7-BD65-05359261EA9E}"/>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43;p40">
              <a:extLst>
                <a:ext uri="{FF2B5EF4-FFF2-40B4-BE49-F238E27FC236}">
                  <a16:creationId xmlns:a16="http://schemas.microsoft.com/office/drawing/2014/main" id="{4F70B899-8255-DA1C-97CF-795D7B25EAFE}"/>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6" name="Google Shape;2444;p40">
              <a:extLst>
                <a:ext uri="{FF2B5EF4-FFF2-40B4-BE49-F238E27FC236}">
                  <a16:creationId xmlns:a16="http://schemas.microsoft.com/office/drawing/2014/main" id="{87EFBD2B-3A8E-E9B0-D12B-2B418783EFA1}"/>
                </a:ext>
              </a:extLst>
            </p:cNvPr>
            <p:cNvSpPr txBox="1"/>
            <p:nvPr/>
          </p:nvSpPr>
          <p:spPr>
            <a:xfrm>
              <a:off x="5363852" y="3956665"/>
              <a:ext cx="1063593"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Customer Segmentation Comparison</a:t>
              </a:r>
              <a:endParaRPr dirty="0">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1908975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oogle Shape;2445;p40">
            <a:extLst>
              <a:ext uri="{FF2B5EF4-FFF2-40B4-BE49-F238E27FC236}">
                <a16:creationId xmlns:a16="http://schemas.microsoft.com/office/drawing/2014/main" id="{2FE450AA-EDBB-4557-1D4C-085C296DDE44}"/>
              </a:ext>
            </a:extLst>
          </p:cNvPr>
          <p:cNvGrpSpPr/>
          <p:nvPr/>
        </p:nvGrpSpPr>
        <p:grpSpPr>
          <a:xfrm>
            <a:off x="552646" y="1891800"/>
            <a:ext cx="3384000" cy="3074400"/>
            <a:chOff x="6395332" y="2474394"/>
            <a:chExt cx="1652793" cy="1431311"/>
          </a:xfrm>
          <a:solidFill>
            <a:srgbClr val="002060"/>
          </a:solidFill>
        </p:grpSpPr>
        <p:sp>
          <p:nvSpPr>
            <p:cNvPr id="50" name="Google Shape;2446;p40">
              <a:extLst>
                <a:ext uri="{FF2B5EF4-FFF2-40B4-BE49-F238E27FC236}">
                  <a16:creationId xmlns:a16="http://schemas.microsoft.com/office/drawing/2014/main" id="{0E57A48F-8F04-5310-340B-E745EF73310D}"/>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7;p40">
              <a:extLst>
                <a:ext uri="{FF2B5EF4-FFF2-40B4-BE49-F238E27FC236}">
                  <a16:creationId xmlns:a16="http://schemas.microsoft.com/office/drawing/2014/main" id="{E9FCADFE-694A-5C2B-0599-8D9FE7AAEB23}"/>
                </a:ext>
              </a:extLst>
            </p:cNvPr>
            <p:cNvSpPr txBox="1"/>
            <p:nvPr/>
          </p:nvSpPr>
          <p:spPr>
            <a:xfrm>
              <a:off x="6885322" y="2829205"/>
              <a:ext cx="683056" cy="25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32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2" name="Google Shape;2448;p40">
              <a:extLst>
                <a:ext uri="{FF2B5EF4-FFF2-40B4-BE49-F238E27FC236}">
                  <a16:creationId xmlns:a16="http://schemas.microsoft.com/office/drawing/2014/main" id="{969FD57A-E06B-E2D3-0712-6DE67D319881}"/>
                </a:ext>
              </a:extLst>
            </p:cNvPr>
            <p:cNvSpPr txBox="1"/>
            <p:nvPr/>
          </p:nvSpPr>
          <p:spPr>
            <a:xfrm>
              <a:off x="6626138" y="3144332"/>
              <a:ext cx="1191180" cy="432300"/>
            </a:xfrm>
            <a:prstGeom prst="rect">
              <a:avLst/>
            </a:prstGeom>
            <a:no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rgbClr val="FFFFFF"/>
                  </a:solidFill>
                  <a:latin typeface="Times New Roman" panose="02020603050405020304" pitchFamily="18" charset="0"/>
                  <a:ea typeface="Roboto"/>
                  <a:cs typeface="Times New Roman" panose="02020603050405020304" pitchFamily="18" charset="0"/>
                  <a:sym typeface="Roboto"/>
                </a:rPr>
                <a:t>Apriori Algorithm</a:t>
              </a:r>
              <a:endParaRPr sz="3200" b="1"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2" name="TextBox 1">
            <a:extLst>
              <a:ext uri="{FF2B5EF4-FFF2-40B4-BE49-F238E27FC236}">
                <a16:creationId xmlns:a16="http://schemas.microsoft.com/office/drawing/2014/main" id="{E5C93B08-30EC-CC86-5601-C8449C5AEA02}"/>
              </a:ext>
            </a:extLst>
          </p:cNvPr>
          <p:cNvSpPr txBox="1"/>
          <p:nvPr/>
        </p:nvSpPr>
        <p:spPr>
          <a:xfrm>
            <a:off x="5746154" y="1330220"/>
            <a:ext cx="5893200" cy="41975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Helps us to identify relations between products in a dataset. Used widely in Basket Analysis, where we try to determine which products come together</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Finds the most frequent combinations in a database and identifies the association rules between the items, based on:</a:t>
            </a:r>
          </a:p>
          <a:p>
            <a:pPr marL="742894" lvl="1"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Support- probability of X and Y occurring together</a:t>
            </a:r>
          </a:p>
          <a:p>
            <a:pPr marL="742894" lvl="1"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Confidence-probability of Y occurring knowing that X has already occurred</a:t>
            </a:r>
          </a:p>
          <a:p>
            <a:pPr marL="742894" lvl="1"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Lift-Ratio of support and confidence</a:t>
            </a:r>
          </a:p>
        </p:txBody>
      </p:sp>
    </p:spTree>
    <p:extLst>
      <p:ext uri="{BB962C8B-B14F-4D97-AF65-F5344CB8AC3E}">
        <p14:creationId xmlns:p14="http://schemas.microsoft.com/office/powerpoint/2010/main" val="803726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Google Shape;2417;p40">
            <a:extLst>
              <a:ext uri="{FF2B5EF4-FFF2-40B4-BE49-F238E27FC236}">
                <a16:creationId xmlns:a16="http://schemas.microsoft.com/office/drawing/2014/main" id="{A9271036-57A2-646B-94DC-E65B23F6C820}"/>
              </a:ext>
            </a:extLst>
          </p:cNvPr>
          <p:cNvSpPr/>
          <p:nvPr/>
        </p:nvSpPr>
        <p:spPr>
          <a:xfrm>
            <a:off x="1654105" y="1651430"/>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8;p40">
            <a:extLst>
              <a:ext uri="{FF2B5EF4-FFF2-40B4-BE49-F238E27FC236}">
                <a16:creationId xmlns:a16="http://schemas.microsoft.com/office/drawing/2014/main" id="{673619EB-94F2-3123-A9C6-40CA6551D266}"/>
              </a:ext>
            </a:extLst>
          </p:cNvPr>
          <p:cNvSpPr/>
          <p:nvPr/>
        </p:nvSpPr>
        <p:spPr>
          <a:xfrm>
            <a:off x="8548754" y="1522335"/>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9;p40">
            <a:extLst>
              <a:ext uri="{FF2B5EF4-FFF2-40B4-BE49-F238E27FC236}">
                <a16:creationId xmlns:a16="http://schemas.microsoft.com/office/drawing/2014/main" id="{940E0D5A-E450-C7AB-B316-5736631B068E}"/>
              </a:ext>
            </a:extLst>
          </p:cNvPr>
          <p:cNvSpPr/>
          <p:nvPr/>
        </p:nvSpPr>
        <p:spPr>
          <a:xfrm>
            <a:off x="9746118" y="1271873"/>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20;p40">
            <a:extLst>
              <a:ext uri="{FF2B5EF4-FFF2-40B4-BE49-F238E27FC236}">
                <a16:creationId xmlns:a16="http://schemas.microsoft.com/office/drawing/2014/main" id="{50712BD6-7534-4866-41E3-E09A8F10C888}"/>
              </a:ext>
            </a:extLst>
          </p:cNvPr>
          <p:cNvSpPr/>
          <p:nvPr/>
        </p:nvSpPr>
        <p:spPr>
          <a:xfrm>
            <a:off x="2120386" y="5236459"/>
            <a:ext cx="754496" cy="688712"/>
          </a:xfrm>
          <a:custGeom>
            <a:avLst/>
            <a:gdLst/>
            <a:ahLst/>
            <a:cxnLst/>
            <a:rect l="l" t="t" r="r" b="b"/>
            <a:pathLst>
              <a:path w="7411"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18;p40">
            <a:extLst>
              <a:ext uri="{FF2B5EF4-FFF2-40B4-BE49-F238E27FC236}">
                <a16:creationId xmlns:a16="http://schemas.microsoft.com/office/drawing/2014/main" id="{5B653A3E-BD60-7D77-DCED-EB9E28C63138}"/>
              </a:ext>
            </a:extLst>
          </p:cNvPr>
          <p:cNvSpPr/>
          <p:nvPr/>
        </p:nvSpPr>
        <p:spPr>
          <a:xfrm>
            <a:off x="8550155" y="1513341"/>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7;p40">
            <a:extLst>
              <a:ext uri="{FF2B5EF4-FFF2-40B4-BE49-F238E27FC236}">
                <a16:creationId xmlns:a16="http://schemas.microsoft.com/office/drawing/2014/main" id="{DA1C3658-3234-FAEF-1ACB-F5C1BAF3440D}"/>
              </a:ext>
            </a:extLst>
          </p:cNvPr>
          <p:cNvSpPr/>
          <p:nvPr/>
        </p:nvSpPr>
        <p:spPr>
          <a:xfrm>
            <a:off x="1686481" y="1615351"/>
            <a:ext cx="1309755" cy="1195427"/>
          </a:xfrm>
          <a:custGeom>
            <a:avLst/>
            <a:gdLst/>
            <a:ahLst/>
            <a:cxnLst/>
            <a:rect l="l" t="t" r="r" b="b"/>
            <a:pathLst>
              <a:path w="12865" h="11140" extrusionOk="0">
                <a:moveTo>
                  <a:pt x="3217" y="0"/>
                </a:moveTo>
                <a:lnTo>
                  <a:pt x="1" y="5570"/>
                </a:lnTo>
                <a:lnTo>
                  <a:pt x="3217" y="11140"/>
                </a:lnTo>
                <a:lnTo>
                  <a:pt x="9648" y="11140"/>
                </a:lnTo>
                <a:lnTo>
                  <a:pt x="12865"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9;p40">
            <a:extLst>
              <a:ext uri="{FF2B5EF4-FFF2-40B4-BE49-F238E27FC236}">
                <a16:creationId xmlns:a16="http://schemas.microsoft.com/office/drawing/2014/main" id="{68978722-D1FB-4E3C-285F-FDC089B984B4}"/>
              </a:ext>
            </a:extLst>
          </p:cNvPr>
          <p:cNvSpPr/>
          <p:nvPr/>
        </p:nvSpPr>
        <p:spPr>
          <a:xfrm>
            <a:off x="9778493" y="1235794"/>
            <a:ext cx="754599" cy="688712"/>
          </a:xfrm>
          <a:custGeom>
            <a:avLst/>
            <a:gdLst/>
            <a:ahLst/>
            <a:cxnLst/>
            <a:rect l="l" t="t" r="r" b="b"/>
            <a:pathLst>
              <a:path w="7412" h="6418" extrusionOk="0">
                <a:moveTo>
                  <a:pt x="1853" y="0"/>
                </a:moveTo>
                <a:lnTo>
                  <a:pt x="1" y="3209"/>
                </a:lnTo>
                <a:lnTo>
                  <a:pt x="1853" y="6418"/>
                </a:lnTo>
                <a:lnTo>
                  <a:pt x="5558" y="6418"/>
                </a:lnTo>
                <a:lnTo>
                  <a:pt x="7411" y="3209"/>
                </a:lnTo>
                <a:lnTo>
                  <a:pt x="555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8;p40">
            <a:extLst>
              <a:ext uri="{FF2B5EF4-FFF2-40B4-BE49-F238E27FC236}">
                <a16:creationId xmlns:a16="http://schemas.microsoft.com/office/drawing/2014/main" id="{4B3C19CC-CB06-CDFD-1E82-67F21DBABDFE}"/>
              </a:ext>
            </a:extLst>
          </p:cNvPr>
          <p:cNvSpPr/>
          <p:nvPr/>
        </p:nvSpPr>
        <p:spPr>
          <a:xfrm>
            <a:off x="8582530" y="1477263"/>
            <a:ext cx="1309654" cy="1195427"/>
          </a:xfrm>
          <a:custGeom>
            <a:avLst/>
            <a:gdLst/>
            <a:ahLst/>
            <a:cxnLst/>
            <a:rect l="l" t="t" r="r" b="b"/>
            <a:pathLst>
              <a:path w="12864" h="11140" extrusionOk="0">
                <a:moveTo>
                  <a:pt x="3217" y="0"/>
                </a:moveTo>
                <a:lnTo>
                  <a:pt x="1" y="5570"/>
                </a:lnTo>
                <a:lnTo>
                  <a:pt x="3217" y="11140"/>
                </a:lnTo>
                <a:lnTo>
                  <a:pt x="9648" y="11140"/>
                </a:lnTo>
                <a:lnTo>
                  <a:pt x="12864" y="5570"/>
                </a:lnTo>
                <a:lnTo>
                  <a:pt x="9648"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2429;p40">
            <a:extLst>
              <a:ext uri="{FF2B5EF4-FFF2-40B4-BE49-F238E27FC236}">
                <a16:creationId xmlns:a16="http://schemas.microsoft.com/office/drawing/2014/main" id="{2AEE6EB1-611C-B7EB-5398-DB8D7A2D1C89}"/>
              </a:ext>
            </a:extLst>
          </p:cNvPr>
          <p:cNvGrpSpPr/>
          <p:nvPr/>
        </p:nvGrpSpPr>
        <p:grpSpPr>
          <a:xfrm>
            <a:off x="2808824" y="1768094"/>
            <a:ext cx="2304925" cy="2104123"/>
            <a:chOff x="2409442" y="1770449"/>
            <a:chExt cx="1652720" cy="1431384"/>
          </a:xfrm>
          <a:solidFill>
            <a:srgbClr val="002060"/>
          </a:solidFill>
        </p:grpSpPr>
        <p:sp>
          <p:nvSpPr>
            <p:cNvPr id="45" name="Google Shape;2430;p40">
              <a:extLst>
                <a:ext uri="{FF2B5EF4-FFF2-40B4-BE49-F238E27FC236}">
                  <a16:creationId xmlns:a16="http://schemas.microsoft.com/office/drawing/2014/main" id="{2BB78A77-DCDA-B6EC-C18A-0B309ACB13C8}"/>
                </a:ext>
              </a:extLst>
            </p:cNvPr>
            <p:cNvSpPr/>
            <p:nvPr/>
          </p:nvSpPr>
          <p:spPr>
            <a:xfrm>
              <a:off x="2409442" y="1770449"/>
              <a:ext cx="1652720" cy="1431384"/>
            </a:xfrm>
            <a:custGeom>
              <a:avLst/>
              <a:gdLst/>
              <a:ahLst/>
              <a:cxnLst/>
              <a:rect l="l" t="t" r="r" b="b"/>
              <a:pathLst>
                <a:path w="22640" h="19608" extrusionOk="0">
                  <a:moveTo>
                    <a:pt x="5660" y="1"/>
                  </a:moveTo>
                  <a:lnTo>
                    <a:pt x="0" y="9804"/>
                  </a:lnTo>
                  <a:lnTo>
                    <a:pt x="5660" y="19608"/>
                  </a:lnTo>
                  <a:lnTo>
                    <a:pt x="16979" y="19608"/>
                  </a:lnTo>
                  <a:lnTo>
                    <a:pt x="22640" y="9804"/>
                  </a:lnTo>
                  <a:lnTo>
                    <a:pt x="16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31;p40">
              <a:extLst>
                <a:ext uri="{FF2B5EF4-FFF2-40B4-BE49-F238E27FC236}">
                  <a16:creationId xmlns:a16="http://schemas.microsoft.com/office/drawing/2014/main" id="{30242AE1-3FAE-5CCB-7B5F-CCE0D22A1BD5}"/>
                </a:ext>
              </a:extLst>
            </p:cNvPr>
            <p:cNvSpPr txBox="1"/>
            <p:nvPr/>
          </p:nvSpPr>
          <p:spPr>
            <a:xfrm>
              <a:off x="2596187" y="2195797"/>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02</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7" name="Google Shape;2432;p40">
              <a:extLst>
                <a:ext uri="{FF2B5EF4-FFF2-40B4-BE49-F238E27FC236}">
                  <a16:creationId xmlns:a16="http://schemas.microsoft.com/office/drawing/2014/main" id="{49FEB28F-B288-1741-C5A2-948AFD217D65}"/>
                </a:ext>
              </a:extLst>
            </p:cNvPr>
            <p:cNvSpPr txBox="1"/>
            <p:nvPr/>
          </p:nvSpPr>
          <p:spPr>
            <a:xfrm>
              <a:off x="2709325" y="2485430"/>
              <a:ext cx="1097893" cy="43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RFM Analysis</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48" name="Google Shape;2426;p40">
            <a:extLst>
              <a:ext uri="{FF2B5EF4-FFF2-40B4-BE49-F238E27FC236}">
                <a16:creationId xmlns:a16="http://schemas.microsoft.com/office/drawing/2014/main" id="{E79CDD89-EED3-F9F8-66A9-2CBE1662C051}"/>
              </a:ext>
            </a:extLst>
          </p:cNvPr>
          <p:cNvSpPr/>
          <p:nvPr/>
        </p:nvSpPr>
        <p:spPr>
          <a:xfrm>
            <a:off x="4640658" y="597795"/>
            <a:ext cx="2305129" cy="2104017"/>
          </a:xfrm>
          <a:custGeom>
            <a:avLst/>
            <a:gdLst/>
            <a:ahLst/>
            <a:cxnLst/>
            <a:rect l="l" t="t" r="r" b="b"/>
            <a:pathLst>
              <a:path w="22642" h="19607" extrusionOk="0">
                <a:moveTo>
                  <a:pt x="5661" y="0"/>
                </a:moveTo>
                <a:lnTo>
                  <a:pt x="1" y="9804"/>
                </a:lnTo>
                <a:lnTo>
                  <a:pt x="5661" y="19606"/>
                </a:lnTo>
                <a:lnTo>
                  <a:pt x="16981" y="19606"/>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445;p40">
            <a:extLst>
              <a:ext uri="{FF2B5EF4-FFF2-40B4-BE49-F238E27FC236}">
                <a16:creationId xmlns:a16="http://schemas.microsoft.com/office/drawing/2014/main" id="{2FE450AA-EDBB-4557-1D4C-085C296DDE44}"/>
              </a:ext>
            </a:extLst>
          </p:cNvPr>
          <p:cNvGrpSpPr/>
          <p:nvPr/>
        </p:nvGrpSpPr>
        <p:grpSpPr>
          <a:xfrm>
            <a:off x="8375846" y="2850727"/>
            <a:ext cx="2305028" cy="2104017"/>
            <a:chOff x="6395332" y="2474394"/>
            <a:chExt cx="1652793" cy="1431311"/>
          </a:xfrm>
          <a:solidFill>
            <a:srgbClr val="002060"/>
          </a:solidFill>
        </p:grpSpPr>
        <p:sp>
          <p:nvSpPr>
            <p:cNvPr id="50" name="Google Shape;2446;p40">
              <a:extLst>
                <a:ext uri="{FF2B5EF4-FFF2-40B4-BE49-F238E27FC236}">
                  <a16:creationId xmlns:a16="http://schemas.microsoft.com/office/drawing/2014/main" id="{0E57A48F-8F04-5310-340B-E745EF73310D}"/>
                </a:ext>
              </a:extLst>
            </p:cNvPr>
            <p:cNvSpPr/>
            <p:nvPr/>
          </p:nvSpPr>
          <p:spPr>
            <a:xfrm>
              <a:off x="6395332" y="2474394"/>
              <a:ext cx="1652793" cy="1431311"/>
            </a:xfrm>
            <a:custGeom>
              <a:avLst/>
              <a:gdLst/>
              <a:ahLst/>
              <a:cxnLst/>
              <a:rect l="l" t="t" r="r" b="b"/>
              <a:pathLst>
                <a:path w="22641" h="19607" extrusionOk="0">
                  <a:moveTo>
                    <a:pt x="5660" y="1"/>
                  </a:moveTo>
                  <a:lnTo>
                    <a:pt x="1" y="9803"/>
                  </a:lnTo>
                  <a:lnTo>
                    <a:pt x="5660" y="19607"/>
                  </a:lnTo>
                  <a:lnTo>
                    <a:pt x="16981" y="19607"/>
                  </a:lnTo>
                  <a:lnTo>
                    <a:pt x="22640" y="9803"/>
                  </a:lnTo>
                  <a:lnTo>
                    <a:pt x="169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7;p40">
              <a:extLst>
                <a:ext uri="{FF2B5EF4-FFF2-40B4-BE49-F238E27FC236}">
                  <a16:creationId xmlns:a16="http://schemas.microsoft.com/office/drawing/2014/main" id="{E9FCADFE-694A-5C2B-0599-8D9FE7AAEB23}"/>
                </a:ext>
              </a:extLst>
            </p:cNvPr>
            <p:cNvSpPr txBox="1"/>
            <p:nvPr/>
          </p:nvSpPr>
          <p:spPr>
            <a:xfrm>
              <a:off x="6583682" y="2895426"/>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05</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2" name="Google Shape;2448;p40">
              <a:extLst>
                <a:ext uri="{FF2B5EF4-FFF2-40B4-BE49-F238E27FC236}">
                  <a16:creationId xmlns:a16="http://schemas.microsoft.com/office/drawing/2014/main" id="{969FD57A-E06B-E2D3-0712-6DE67D319881}"/>
                </a:ext>
              </a:extLst>
            </p:cNvPr>
            <p:cNvSpPr txBox="1"/>
            <p:nvPr/>
          </p:nvSpPr>
          <p:spPr>
            <a:xfrm>
              <a:off x="6631260" y="3234203"/>
              <a:ext cx="119118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Apriori Algorithm</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53" name="Google Shape;2434;p40">
            <a:extLst>
              <a:ext uri="{FF2B5EF4-FFF2-40B4-BE49-F238E27FC236}">
                <a16:creationId xmlns:a16="http://schemas.microsoft.com/office/drawing/2014/main" id="{560EBCA7-D2D3-0FD9-3AE8-4AD84101A9FB}"/>
              </a:ext>
            </a:extLst>
          </p:cNvPr>
          <p:cNvSpPr/>
          <p:nvPr/>
        </p:nvSpPr>
        <p:spPr>
          <a:xfrm>
            <a:off x="2823993" y="3964695"/>
            <a:ext cx="2305129" cy="2104123"/>
          </a:xfrm>
          <a:custGeom>
            <a:avLst/>
            <a:gdLst/>
            <a:ahLst/>
            <a:cxnLst/>
            <a:rect l="l" t="t" r="r" b="b"/>
            <a:pathLst>
              <a:path w="22642" h="19608" extrusionOk="0">
                <a:moveTo>
                  <a:pt x="5660" y="0"/>
                </a:moveTo>
                <a:lnTo>
                  <a:pt x="1" y="9804"/>
                </a:lnTo>
                <a:lnTo>
                  <a:pt x="5660" y="19607"/>
                </a:lnTo>
                <a:lnTo>
                  <a:pt x="16981" y="19607"/>
                </a:lnTo>
                <a:lnTo>
                  <a:pt x="22641" y="9804"/>
                </a:lnTo>
                <a:lnTo>
                  <a:pt x="16981"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0;p40">
            <a:extLst>
              <a:ext uri="{FF2B5EF4-FFF2-40B4-BE49-F238E27FC236}">
                <a16:creationId xmlns:a16="http://schemas.microsoft.com/office/drawing/2014/main" id="{3D2F03F1-07E6-153E-D191-9331C22721DF}"/>
              </a:ext>
            </a:extLst>
          </p:cNvPr>
          <p:cNvSpPr/>
          <p:nvPr/>
        </p:nvSpPr>
        <p:spPr>
          <a:xfrm>
            <a:off x="6510170" y="1775689"/>
            <a:ext cx="2305028" cy="2104123"/>
          </a:xfrm>
          <a:custGeom>
            <a:avLst/>
            <a:gdLst/>
            <a:ahLst/>
            <a:cxnLst/>
            <a:rect l="l" t="t" r="r" b="b"/>
            <a:pathLst>
              <a:path w="22641" h="19608" extrusionOk="0">
                <a:moveTo>
                  <a:pt x="5661" y="1"/>
                </a:moveTo>
                <a:lnTo>
                  <a:pt x="1" y="9804"/>
                </a:lnTo>
                <a:lnTo>
                  <a:pt x="5661" y="19608"/>
                </a:lnTo>
                <a:lnTo>
                  <a:pt x="16980" y="19608"/>
                </a:lnTo>
                <a:lnTo>
                  <a:pt x="22641" y="9804"/>
                </a:lnTo>
                <a:lnTo>
                  <a:pt x="16980"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21;p40">
            <a:extLst>
              <a:ext uri="{FF2B5EF4-FFF2-40B4-BE49-F238E27FC236}">
                <a16:creationId xmlns:a16="http://schemas.microsoft.com/office/drawing/2014/main" id="{08918DE8-7AB2-B15E-214C-2F3BD222ABF0}"/>
              </a:ext>
            </a:extLst>
          </p:cNvPr>
          <p:cNvGrpSpPr/>
          <p:nvPr/>
        </p:nvGrpSpPr>
        <p:grpSpPr>
          <a:xfrm>
            <a:off x="973213" y="2923933"/>
            <a:ext cx="2304925" cy="2104123"/>
            <a:chOff x="1095875" y="2557396"/>
            <a:chExt cx="1652720" cy="1431384"/>
          </a:xfrm>
          <a:solidFill>
            <a:srgbClr val="002060"/>
          </a:solidFill>
        </p:grpSpPr>
        <p:sp>
          <p:nvSpPr>
            <p:cNvPr id="56" name="Google Shape;2422;p40">
              <a:extLst>
                <a:ext uri="{FF2B5EF4-FFF2-40B4-BE49-F238E27FC236}">
                  <a16:creationId xmlns:a16="http://schemas.microsoft.com/office/drawing/2014/main" id="{0F0A6F5D-7436-6C75-60D8-DC6F0A04DADD}"/>
                </a:ext>
              </a:extLst>
            </p:cNvPr>
            <p:cNvSpPr/>
            <p:nvPr/>
          </p:nvSpPr>
          <p:spPr>
            <a:xfrm>
              <a:off x="1095875" y="2557396"/>
              <a:ext cx="1652720" cy="1431384"/>
            </a:xfrm>
            <a:custGeom>
              <a:avLst/>
              <a:gdLst/>
              <a:ahLst/>
              <a:cxnLst/>
              <a:rect l="l" t="t" r="r" b="b"/>
              <a:pathLst>
                <a:path w="22640" h="19608" extrusionOk="0">
                  <a:moveTo>
                    <a:pt x="5660" y="1"/>
                  </a:moveTo>
                  <a:lnTo>
                    <a:pt x="0" y="9804"/>
                  </a:lnTo>
                  <a:lnTo>
                    <a:pt x="5660" y="19608"/>
                  </a:lnTo>
                  <a:lnTo>
                    <a:pt x="16980" y="19608"/>
                  </a:lnTo>
                  <a:lnTo>
                    <a:pt x="22639"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23;p40">
              <a:extLst>
                <a:ext uri="{FF2B5EF4-FFF2-40B4-BE49-F238E27FC236}">
                  <a16:creationId xmlns:a16="http://schemas.microsoft.com/office/drawing/2014/main" id="{D713847D-3A8F-9261-8A44-B63079D5623C}"/>
                </a:ext>
              </a:extLst>
            </p:cNvPr>
            <p:cNvSpPr txBox="1"/>
            <p:nvPr/>
          </p:nvSpPr>
          <p:spPr>
            <a:xfrm>
              <a:off x="1333163" y="2894898"/>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01</a:t>
              </a:r>
              <a:endParaRPr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8" name="Google Shape;2424;p40">
              <a:extLst>
                <a:ext uri="{FF2B5EF4-FFF2-40B4-BE49-F238E27FC236}">
                  <a16:creationId xmlns:a16="http://schemas.microsoft.com/office/drawing/2014/main" id="{76C4C2B4-B125-6D9C-B82B-5B889BD9AA54}"/>
                </a:ext>
              </a:extLst>
            </p:cNvPr>
            <p:cNvSpPr txBox="1"/>
            <p:nvPr/>
          </p:nvSpPr>
          <p:spPr>
            <a:xfrm>
              <a:off x="1433136" y="3186388"/>
              <a:ext cx="10296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Dataset Preparation</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59" name="Google Shape;2437;p40">
            <a:extLst>
              <a:ext uri="{FF2B5EF4-FFF2-40B4-BE49-F238E27FC236}">
                <a16:creationId xmlns:a16="http://schemas.microsoft.com/office/drawing/2014/main" id="{BCC7C273-A127-A7CD-C967-01606543D523}"/>
              </a:ext>
            </a:extLst>
          </p:cNvPr>
          <p:cNvGrpSpPr/>
          <p:nvPr/>
        </p:nvGrpSpPr>
        <p:grpSpPr>
          <a:xfrm>
            <a:off x="4672421" y="2879830"/>
            <a:ext cx="2305028" cy="2104017"/>
            <a:chOff x="3745713" y="2526736"/>
            <a:chExt cx="1652793" cy="1431311"/>
          </a:xfrm>
          <a:solidFill>
            <a:srgbClr val="002060"/>
          </a:solidFill>
        </p:grpSpPr>
        <p:sp>
          <p:nvSpPr>
            <p:cNvPr id="60" name="Google Shape;2438;p40">
              <a:extLst>
                <a:ext uri="{FF2B5EF4-FFF2-40B4-BE49-F238E27FC236}">
                  <a16:creationId xmlns:a16="http://schemas.microsoft.com/office/drawing/2014/main" id="{733F2ED8-5C31-8FE5-61A4-94D8ECC3FEA9}"/>
                </a:ext>
              </a:extLst>
            </p:cNvPr>
            <p:cNvSpPr/>
            <p:nvPr/>
          </p:nvSpPr>
          <p:spPr>
            <a:xfrm>
              <a:off x="3745713" y="2526736"/>
              <a:ext cx="1652793" cy="1431311"/>
            </a:xfrm>
            <a:custGeom>
              <a:avLst/>
              <a:gdLst/>
              <a:ahLst/>
              <a:cxnLst/>
              <a:rect l="l" t="t" r="r" b="b"/>
              <a:pathLst>
                <a:path w="22641" h="19607" extrusionOk="0">
                  <a:moveTo>
                    <a:pt x="5661" y="1"/>
                  </a:moveTo>
                  <a:lnTo>
                    <a:pt x="1" y="9803"/>
                  </a:lnTo>
                  <a:lnTo>
                    <a:pt x="5661" y="19607"/>
                  </a:lnTo>
                  <a:lnTo>
                    <a:pt x="16980" y="19607"/>
                  </a:lnTo>
                  <a:lnTo>
                    <a:pt x="22641" y="9803"/>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9;p40">
              <a:extLst>
                <a:ext uri="{FF2B5EF4-FFF2-40B4-BE49-F238E27FC236}">
                  <a16:creationId xmlns:a16="http://schemas.microsoft.com/office/drawing/2014/main" id="{1998695A-442C-C1FE-307A-1DD952432238}"/>
                </a:ext>
              </a:extLst>
            </p:cNvPr>
            <p:cNvSpPr txBox="1"/>
            <p:nvPr/>
          </p:nvSpPr>
          <p:spPr>
            <a:xfrm>
              <a:off x="3950445" y="2894240"/>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rPr>
                <a:t>03</a:t>
              </a:r>
              <a:endParaRPr sz="1600" b="1"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2" name="Google Shape;2440;p40">
              <a:extLst>
                <a:ext uri="{FF2B5EF4-FFF2-40B4-BE49-F238E27FC236}">
                  <a16:creationId xmlns:a16="http://schemas.microsoft.com/office/drawing/2014/main" id="{863D3080-3CA7-555B-F9EB-895951DE87E4}"/>
                </a:ext>
              </a:extLst>
            </p:cNvPr>
            <p:cNvSpPr txBox="1"/>
            <p:nvPr/>
          </p:nvSpPr>
          <p:spPr>
            <a:xfrm>
              <a:off x="4011897" y="3216417"/>
              <a:ext cx="1112394"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Times New Roman" panose="02020603050405020304" pitchFamily="18" charset="0"/>
                  <a:ea typeface="Roboto"/>
                  <a:cs typeface="Times New Roman" panose="02020603050405020304" pitchFamily="18" charset="0"/>
                  <a:sym typeface="Roboto"/>
                </a:rPr>
                <a:t> K</a:t>
              </a:r>
              <a:r>
                <a:rPr lang="en-IN" dirty="0">
                  <a:solidFill>
                    <a:srgbClr val="FFFFFF"/>
                  </a:solidFill>
                  <a:latin typeface="Times New Roman" panose="02020603050405020304" pitchFamily="18" charset="0"/>
                  <a:ea typeface="Roboto"/>
                  <a:cs typeface="Times New Roman" panose="02020603050405020304" pitchFamily="18" charset="0"/>
                  <a:sym typeface="Roboto"/>
                </a:rPr>
                <a:t>m</a:t>
              </a:r>
              <a:r>
                <a:rPr lang="en" dirty="0">
                  <a:solidFill>
                    <a:srgbClr val="FFFFFF"/>
                  </a:solidFill>
                  <a:latin typeface="Times New Roman" panose="02020603050405020304" pitchFamily="18" charset="0"/>
                  <a:ea typeface="Roboto"/>
                  <a:cs typeface="Times New Roman" panose="02020603050405020304" pitchFamily="18" charset="0"/>
                  <a:sym typeface="Roboto"/>
                </a:rPr>
                <a:t>eans Clustering</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63" name="Google Shape;2441;p40">
            <a:extLst>
              <a:ext uri="{FF2B5EF4-FFF2-40B4-BE49-F238E27FC236}">
                <a16:creationId xmlns:a16="http://schemas.microsoft.com/office/drawing/2014/main" id="{ECD35E77-53C3-AAB2-17D1-9F8636177474}"/>
              </a:ext>
            </a:extLst>
          </p:cNvPr>
          <p:cNvGrpSpPr/>
          <p:nvPr/>
        </p:nvGrpSpPr>
        <p:grpSpPr>
          <a:xfrm>
            <a:off x="6541923" y="3969675"/>
            <a:ext cx="2304925" cy="2104231"/>
            <a:chOff x="5086217" y="3268131"/>
            <a:chExt cx="1652720" cy="1431457"/>
          </a:xfrm>
          <a:solidFill>
            <a:srgbClr val="002060"/>
          </a:solidFill>
        </p:grpSpPr>
        <p:sp>
          <p:nvSpPr>
            <p:cNvPr id="64" name="Google Shape;2442;p40">
              <a:extLst>
                <a:ext uri="{FF2B5EF4-FFF2-40B4-BE49-F238E27FC236}">
                  <a16:creationId xmlns:a16="http://schemas.microsoft.com/office/drawing/2014/main" id="{7192B903-9C67-1BD7-BD65-05359261EA9E}"/>
                </a:ext>
              </a:extLst>
            </p:cNvPr>
            <p:cNvSpPr/>
            <p:nvPr/>
          </p:nvSpPr>
          <p:spPr>
            <a:xfrm>
              <a:off x="5086217" y="3268131"/>
              <a:ext cx="1652720" cy="1431457"/>
            </a:xfrm>
            <a:custGeom>
              <a:avLst/>
              <a:gdLst/>
              <a:ahLst/>
              <a:cxnLst/>
              <a:rect l="l" t="t" r="r" b="b"/>
              <a:pathLst>
                <a:path w="22640" h="19609" extrusionOk="0">
                  <a:moveTo>
                    <a:pt x="5660" y="1"/>
                  </a:moveTo>
                  <a:lnTo>
                    <a:pt x="0" y="9804"/>
                  </a:lnTo>
                  <a:lnTo>
                    <a:pt x="5660" y="19608"/>
                  </a:lnTo>
                  <a:lnTo>
                    <a:pt x="16980" y="19608"/>
                  </a:lnTo>
                  <a:lnTo>
                    <a:pt x="22640" y="9804"/>
                  </a:lnTo>
                  <a:lnTo>
                    <a:pt x="16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43;p40">
              <a:extLst>
                <a:ext uri="{FF2B5EF4-FFF2-40B4-BE49-F238E27FC236}">
                  <a16:creationId xmlns:a16="http://schemas.microsoft.com/office/drawing/2014/main" id="{4F70B899-8255-DA1C-97CF-795D7B25EAFE}"/>
                </a:ext>
              </a:extLst>
            </p:cNvPr>
            <p:cNvSpPr txBox="1"/>
            <p:nvPr/>
          </p:nvSpPr>
          <p:spPr>
            <a:xfrm>
              <a:off x="5287075" y="3595202"/>
              <a:ext cx="121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Times New Roman" panose="02020603050405020304" pitchFamily="18" charset="0"/>
                  <a:ea typeface="Fira Sans Extra Condensed"/>
                  <a:cs typeface="Times New Roman" panose="02020603050405020304" pitchFamily="18" charset="0"/>
                  <a:sym typeface="Fira Sans Extra Condensed"/>
                </a:rPr>
                <a:t>04</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66" name="Google Shape;2444;p40">
              <a:extLst>
                <a:ext uri="{FF2B5EF4-FFF2-40B4-BE49-F238E27FC236}">
                  <a16:creationId xmlns:a16="http://schemas.microsoft.com/office/drawing/2014/main" id="{87EFBD2B-3A8E-E9B0-D12B-2B418783EFA1}"/>
                </a:ext>
              </a:extLst>
            </p:cNvPr>
            <p:cNvSpPr txBox="1"/>
            <p:nvPr/>
          </p:nvSpPr>
          <p:spPr>
            <a:xfrm>
              <a:off x="5363852" y="3956665"/>
              <a:ext cx="1063593"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ea typeface="Roboto"/>
                  <a:cs typeface="Times New Roman" panose="02020603050405020304" pitchFamily="18" charset="0"/>
                  <a:sym typeface="Roboto"/>
                </a:rPr>
                <a:t>Customer Segmentation Comparison</a:t>
              </a:r>
              <a:endParaRPr dirty="0">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2829329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30C79-A40C-FDF6-A77E-74CB252D295F}"/>
              </a:ext>
            </a:extLst>
          </p:cNvPr>
          <p:cNvPicPr>
            <a:picLocks noChangeAspect="1"/>
          </p:cNvPicPr>
          <p:nvPr/>
        </p:nvPicPr>
        <p:blipFill rotWithShape="1">
          <a:blip r:embed="rId2">
            <a:extLst>
              <a:ext uri="{28A0092B-C50C-407E-A947-70E740481C1C}">
                <a14:useLocalDpi xmlns:a14="http://schemas.microsoft.com/office/drawing/2010/main" val="0"/>
              </a:ext>
            </a:extLst>
          </a:blip>
          <a:srcRect r="4836"/>
          <a:stretch/>
        </p:blipFill>
        <p:spPr>
          <a:xfrm flipH="1">
            <a:off x="0" y="0"/>
            <a:ext cx="9797380" cy="6858000"/>
          </a:xfrm>
          <a:prstGeom prst="rect">
            <a:avLst/>
          </a:prstGeom>
        </p:spPr>
      </p:pic>
      <p:sp>
        <p:nvSpPr>
          <p:cNvPr id="6" name="Freeform: Shape 5">
            <a:extLst>
              <a:ext uri="{FF2B5EF4-FFF2-40B4-BE49-F238E27FC236}">
                <a16:creationId xmlns:a16="http://schemas.microsoft.com/office/drawing/2014/main" id="{BA546F8C-5144-41F4-A25C-EE4B70D0C25A}"/>
              </a:ext>
            </a:extLst>
          </p:cNvPr>
          <p:cNvSpPr/>
          <p:nvPr/>
        </p:nvSpPr>
        <p:spPr>
          <a:xfrm>
            <a:off x="3726538"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E442CD5-E887-4BC0-A447-2C9BD87CCF6D}"/>
              </a:ext>
            </a:extLst>
          </p:cNvPr>
          <p:cNvSpPr txBox="1"/>
          <p:nvPr/>
        </p:nvSpPr>
        <p:spPr>
          <a:xfrm>
            <a:off x="6096000" y="2875537"/>
            <a:ext cx="5579666" cy="923330"/>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mj-lt"/>
                <a:cs typeface="Arial" pitchFamily="34" charset="0"/>
              </a:rPr>
              <a:t>KEY FINDINGS</a:t>
            </a:r>
            <a:endParaRPr lang="ko-KR" altLang="en-US" sz="5400" dirty="0">
              <a:solidFill>
                <a:schemeClr val="tx1">
                  <a:lumMod val="85000"/>
                  <a:lumOff val="15000"/>
                </a:schemeClr>
              </a:solidFill>
              <a:latin typeface="+mj-lt"/>
              <a:cs typeface="Arial" pitchFamily="34" charset="0"/>
            </a:endParaRPr>
          </a:p>
        </p:txBody>
      </p:sp>
    </p:spTree>
    <p:extLst>
      <p:ext uri="{BB962C8B-B14F-4D97-AF65-F5344CB8AC3E}">
        <p14:creationId xmlns:p14="http://schemas.microsoft.com/office/powerpoint/2010/main" val="182219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7482811-1831-D3CB-0A81-0CA8F7D5FAA6}"/>
              </a:ext>
            </a:extLst>
          </p:cNvPr>
          <p:cNvGrpSpPr/>
          <p:nvPr/>
        </p:nvGrpSpPr>
        <p:grpSpPr>
          <a:xfrm>
            <a:off x="910667" y="1693942"/>
            <a:ext cx="10370665" cy="3754596"/>
            <a:chOff x="1011619" y="2008902"/>
            <a:chExt cx="10370665" cy="3754596"/>
          </a:xfrm>
        </p:grpSpPr>
        <p:sp>
          <p:nvSpPr>
            <p:cNvPr id="27" name="Google Shape;1076;p39">
              <a:extLst>
                <a:ext uri="{FF2B5EF4-FFF2-40B4-BE49-F238E27FC236}">
                  <a16:creationId xmlns:a16="http://schemas.microsoft.com/office/drawing/2014/main" id="{51EE26C7-01C1-0264-2B55-A1A0FF2A4E45}"/>
                </a:ext>
              </a:extLst>
            </p:cNvPr>
            <p:cNvSpPr/>
            <p:nvPr/>
          </p:nvSpPr>
          <p:spPr>
            <a:xfrm>
              <a:off x="3863884" y="4863311"/>
              <a:ext cx="7518400" cy="721355"/>
            </a:xfrm>
            <a:custGeom>
              <a:avLst/>
              <a:gdLst/>
              <a:ahLst/>
              <a:cxnLst/>
              <a:rect l="l" t="t" r="r" b="b"/>
              <a:pathLst>
                <a:path w="72153" h="17384" extrusionOk="0">
                  <a:moveTo>
                    <a:pt x="1" y="1"/>
                  </a:moveTo>
                  <a:lnTo>
                    <a:pt x="1" y="17384"/>
                  </a:lnTo>
                  <a:lnTo>
                    <a:pt x="72153" y="17384"/>
                  </a:lnTo>
                  <a:lnTo>
                    <a:pt x="72153" y="1"/>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grpSp>
          <p:nvGrpSpPr>
            <p:cNvPr id="3" name="Group 2">
              <a:extLst>
                <a:ext uri="{FF2B5EF4-FFF2-40B4-BE49-F238E27FC236}">
                  <a16:creationId xmlns:a16="http://schemas.microsoft.com/office/drawing/2014/main" id="{B5FAE36F-90B2-99E1-6C94-FF11F4007495}"/>
                </a:ext>
              </a:extLst>
            </p:cNvPr>
            <p:cNvGrpSpPr/>
            <p:nvPr/>
          </p:nvGrpSpPr>
          <p:grpSpPr>
            <a:xfrm>
              <a:off x="1011619" y="2008902"/>
              <a:ext cx="10370665" cy="2840196"/>
              <a:chOff x="1022505" y="2008902"/>
              <a:chExt cx="10370665" cy="2840196"/>
            </a:xfrm>
          </p:grpSpPr>
          <p:sp>
            <p:nvSpPr>
              <p:cNvPr id="4" name="Google Shape;1078;p39">
                <a:extLst>
                  <a:ext uri="{FF2B5EF4-FFF2-40B4-BE49-F238E27FC236}">
                    <a16:creationId xmlns:a16="http://schemas.microsoft.com/office/drawing/2014/main" id="{E12E95D7-59A8-9180-763E-9980AE90EA62}"/>
                  </a:ext>
                </a:extLst>
              </p:cNvPr>
              <p:cNvSpPr/>
              <p:nvPr/>
            </p:nvSpPr>
            <p:spPr>
              <a:xfrm>
                <a:off x="2511084" y="3918368"/>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sym typeface="Fira Sans Extra Condensed Medium"/>
                </a:endParaRPr>
              </a:p>
            </p:txBody>
          </p:sp>
          <p:sp>
            <p:nvSpPr>
              <p:cNvPr id="5" name="Google Shape;1076;p39">
                <a:extLst>
                  <a:ext uri="{FF2B5EF4-FFF2-40B4-BE49-F238E27FC236}">
                    <a16:creationId xmlns:a16="http://schemas.microsoft.com/office/drawing/2014/main" id="{4A91D5AD-63F4-50B9-C7B8-A6CDE22BBDB8}"/>
                  </a:ext>
                </a:extLst>
              </p:cNvPr>
              <p:cNvSpPr/>
              <p:nvPr/>
            </p:nvSpPr>
            <p:spPr>
              <a:xfrm>
                <a:off x="3874770" y="2029461"/>
                <a:ext cx="7518400" cy="721355"/>
              </a:xfrm>
              <a:custGeom>
                <a:avLst/>
                <a:gdLst/>
                <a:ahLst/>
                <a:cxnLst/>
                <a:rect l="l" t="t" r="r" b="b"/>
                <a:pathLst>
                  <a:path w="72153" h="17384" extrusionOk="0">
                    <a:moveTo>
                      <a:pt x="1" y="1"/>
                    </a:moveTo>
                    <a:lnTo>
                      <a:pt x="1" y="17384"/>
                    </a:lnTo>
                    <a:lnTo>
                      <a:pt x="72153" y="17384"/>
                    </a:lnTo>
                    <a:lnTo>
                      <a:pt x="72153" y="1"/>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6" name="TextBox 5">
                <a:extLst>
                  <a:ext uri="{FF2B5EF4-FFF2-40B4-BE49-F238E27FC236}">
                    <a16:creationId xmlns:a16="http://schemas.microsoft.com/office/drawing/2014/main" id="{38C3D614-453F-E62B-4535-17C71D8CFF20}"/>
                  </a:ext>
                </a:extLst>
              </p:cNvPr>
              <p:cNvSpPr txBox="1"/>
              <p:nvPr/>
            </p:nvSpPr>
            <p:spPr>
              <a:xfrm>
                <a:off x="3971290" y="2066972"/>
                <a:ext cx="732536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RFM Analysis and </a:t>
                </a:r>
                <a:r>
                  <a:rPr lang="en-US" dirty="0" err="1">
                    <a:latin typeface="Times New Roman" panose="02020603050405020304" pitchFamily="18" charset="0"/>
                    <a:cs typeface="Times New Roman" panose="02020603050405020304" pitchFamily="18" charset="0"/>
                  </a:rPr>
                  <a:t>Kmeans</a:t>
                </a:r>
                <a:r>
                  <a:rPr lang="en-US" dirty="0">
                    <a:latin typeface="Times New Roman" panose="02020603050405020304" pitchFamily="18" charset="0"/>
                    <a:cs typeface="Times New Roman" panose="02020603050405020304" pitchFamily="18" charset="0"/>
                  </a:rPr>
                  <a:t> Clustering help in customer segmentation thereby helping us to make business strategies</a:t>
                </a:r>
                <a:endParaRPr lang="en-IN" dirty="0">
                  <a:latin typeface="Times New Roman" panose="02020603050405020304" pitchFamily="18" charset="0"/>
                  <a:cs typeface="Times New Roman" panose="02020603050405020304" pitchFamily="18" charset="0"/>
                </a:endParaRPr>
              </a:p>
            </p:txBody>
          </p:sp>
          <p:sp>
            <p:nvSpPr>
              <p:cNvPr id="7" name="Google Shape;1076;p39">
                <a:extLst>
                  <a:ext uri="{FF2B5EF4-FFF2-40B4-BE49-F238E27FC236}">
                    <a16:creationId xmlns:a16="http://schemas.microsoft.com/office/drawing/2014/main" id="{848D3DB4-1293-9DD6-DBE1-DE4AE17FE740}"/>
                  </a:ext>
                </a:extLst>
              </p:cNvPr>
              <p:cNvSpPr/>
              <p:nvPr/>
            </p:nvSpPr>
            <p:spPr>
              <a:xfrm>
                <a:off x="3874770" y="2987873"/>
                <a:ext cx="7518400" cy="721355"/>
              </a:xfrm>
              <a:custGeom>
                <a:avLst/>
                <a:gdLst/>
                <a:ahLst/>
                <a:cxnLst/>
                <a:rect l="l" t="t" r="r" b="b"/>
                <a:pathLst>
                  <a:path w="72153" h="17384" extrusionOk="0">
                    <a:moveTo>
                      <a:pt x="1" y="1"/>
                    </a:moveTo>
                    <a:lnTo>
                      <a:pt x="1" y="17384"/>
                    </a:lnTo>
                    <a:lnTo>
                      <a:pt x="72153" y="17384"/>
                    </a:lnTo>
                    <a:lnTo>
                      <a:pt x="72153" y="1"/>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8" name="Google Shape;1076;p39">
                <a:extLst>
                  <a:ext uri="{FF2B5EF4-FFF2-40B4-BE49-F238E27FC236}">
                    <a16:creationId xmlns:a16="http://schemas.microsoft.com/office/drawing/2014/main" id="{4EF65C8B-E579-36F6-0B89-A57A00BEC995}"/>
                  </a:ext>
                </a:extLst>
              </p:cNvPr>
              <p:cNvSpPr/>
              <p:nvPr/>
            </p:nvSpPr>
            <p:spPr>
              <a:xfrm>
                <a:off x="3874770" y="3943573"/>
                <a:ext cx="7518400" cy="721355"/>
              </a:xfrm>
              <a:custGeom>
                <a:avLst/>
                <a:gdLst/>
                <a:ahLst/>
                <a:cxnLst/>
                <a:rect l="l" t="t" r="r" b="b"/>
                <a:pathLst>
                  <a:path w="72153" h="17384" extrusionOk="0">
                    <a:moveTo>
                      <a:pt x="1" y="1"/>
                    </a:moveTo>
                    <a:lnTo>
                      <a:pt x="1" y="17384"/>
                    </a:lnTo>
                    <a:lnTo>
                      <a:pt x="72153" y="17384"/>
                    </a:lnTo>
                    <a:lnTo>
                      <a:pt x="72153" y="1"/>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9" name="TextBox 8">
                <a:extLst>
                  <a:ext uri="{FF2B5EF4-FFF2-40B4-BE49-F238E27FC236}">
                    <a16:creationId xmlns:a16="http://schemas.microsoft.com/office/drawing/2014/main" id="{30CEB6D5-6736-D482-F722-39BC6D7D5E32}"/>
                  </a:ext>
                </a:extLst>
              </p:cNvPr>
              <p:cNvSpPr txBox="1"/>
              <p:nvPr/>
            </p:nvSpPr>
            <p:spPr>
              <a:xfrm>
                <a:off x="3980302" y="3981084"/>
                <a:ext cx="7360920" cy="646331"/>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Apriori</a:t>
                </a:r>
                <a:r>
                  <a:rPr lang="en-IN" dirty="0">
                    <a:latin typeface="Times New Roman" panose="02020603050405020304" pitchFamily="18" charset="0"/>
                    <a:cs typeface="Times New Roman" panose="02020603050405020304" pitchFamily="18" charset="0"/>
                  </a:rPr>
                  <a:t> Algorithm works better for large datasets and help us to find the association between two products</a:t>
                </a:r>
              </a:p>
            </p:txBody>
          </p:sp>
          <p:sp>
            <p:nvSpPr>
              <p:cNvPr id="10" name="Google Shape;1078;p39">
                <a:extLst>
                  <a:ext uri="{FF2B5EF4-FFF2-40B4-BE49-F238E27FC236}">
                    <a16:creationId xmlns:a16="http://schemas.microsoft.com/office/drawing/2014/main" id="{212433B0-A683-E2F1-B360-5A5824EE371F}"/>
                  </a:ext>
                </a:extLst>
              </p:cNvPr>
              <p:cNvSpPr/>
              <p:nvPr/>
            </p:nvSpPr>
            <p:spPr>
              <a:xfrm>
                <a:off x="2514179" y="2008902"/>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11" name="Google Shape;1078;p39">
                <a:extLst>
                  <a:ext uri="{FF2B5EF4-FFF2-40B4-BE49-F238E27FC236}">
                    <a16:creationId xmlns:a16="http://schemas.microsoft.com/office/drawing/2014/main" id="{1AF20D64-4E52-4790-2DB9-027A76E1695B}"/>
                  </a:ext>
                </a:extLst>
              </p:cNvPr>
              <p:cNvSpPr/>
              <p:nvPr/>
            </p:nvSpPr>
            <p:spPr>
              <a:xfrm>
                <a:off x="2514179" y="2950160"/>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12" name="Google Shape;1078;p39">
                <a:extLst>
                  <a:ext uri="{FF2B5EF4-FFF2-40B4-BE49-F238E27FC236}">
                    <a16:creationId xmlns:a16="http://schemas.microsoft.com/office/drawing/2014/main" id="{D6959A9F-80B4-DD3C-26DF-F47026CD00C9}"/>
                  </a:ext>
                </a:extLst>
              </p:cNvPr>
              <p:cNvSpPr/>
              <p:nvPr/>
            </p:nvSpPr>
            <p:spPr>
              <a:xfrm>
                <a:off x="2517923" y="2010777"/>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13" name="Google Shape;1078;p39">
                <a:extLst>
                  <a:ext uri="{FF2B5EF4-FFF2-40B4-BE49-F238E27FC236}">
                    <a16:creationId xmlns:a16="http://schemas.microsoft.com/office/drawing/2014/main" id="{575D6FA9-DEE2-E1A5-6B2F-65DB562B9ADF}"/>
                  </a:ext>
                </a:extLst>
              </p:cNvPr>
              <p:cNvSpPr/>
              <p:nvPr/>
            </p:nvSpPr>
            <p:spPr>
              <a:xfrm>
                <a:off x="2517923" y="2952035"/>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14" name="Google Shape;1078;p39">
                <a:extLst>
                  <a:ext uri="{FF2B5EF4-FFF2-40B4-BE49-F238E27FC236}">
                    <a16:creationId xmlns:a16="http://schemas.microsoft.com/office/drawing/2014/main" id="{9B844412-21A5-20C1-6ACF-EA05F7B610F1}"/>
                  </a:ext>
                </a:extLst>
              </p:cNvPr>
              <p:cNvSpPr/>
              <p:nvPr/>
            </p:nvSpPr>
            <p:spPr>
              <a:xfrm>
                <a:off x="2516945" y="2010777"/>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sym typeface="Fira Sans Extra Condensed Medium"/>
                </a:endParaRPr>
              </a:p>
            </p:txBody>
          </p:sp>
          <p:sp>
            <p:nvSpPr>
              <p:cNvPr id="15" name="Google Shape;1078;p39">
                <a:extLst>
                  <a:ext uri="{FF2B5EF4-FFF2-40B4-BE49-F238E27FC236}">
                    <a16:creationId xmlns:a16="http://schemas.microsoft.com/office/drawing/2014/main" id="{A29E383A-0307-E6C4-7A4B-8567CFA5C1DD}"/>
                  </a:ext>
                </a:extLst>
              </p:cNvPr>
              <p:cNvSpPr/>
              <p:nvPr/>
            </p:nvSpPr>
            <p:spPr>
              <a:xfrm>
                <a:off x="2516945" y="2952035"/>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sym typeface="Fira Sans Extra Condensed Medium"/>
                </a:endParaRPr>
              </a:p>
            </p:txBody>
          </p:sp>
          <p:sp>
            <p:nvSpPr>
              <p:cNvPr id="16" name="Google Shape;6020;p38">
                <a:extLst>
                  <a:ext uri="{FF2B5EF4-FFF2-40B4-BE49-F238E27FC236}">
                    <a16:creationId xmlns:a16="http://schemas.microsoft.com/office/drawing/2014/main" id="{1AF976BA-3D45-2FDA-AF9A-0F3DB59AFC01}"/>
                  </a:ext>
                </a:extLst>
              </p:cNvPr>
              <p:cNvSpPr/>
              <p:nvPr/>
            </p:nvSpPr>
            <p:spPr>
              <a:xfrm>
                <a:off x="2839723" y="2285213"/>
                <a:ext cx="347177" cy="465009"/>
              </a:xfrm>
              <a:custGeom>
                <a:avLst/>
                <a:gdLst/>
                <a:ahLst/>
                <a:cxnLst/>
                <a:rect l="l" t="t" r="r" b="b"/>
                <a:pathLst>
                  <a:path w="479" h="641" extrusionOk="0">
                    <a:moveTo>
                      <a:pt x="479" y="36"/>
                    </a:moveTo>
                    <a:cubicBezTo>
                      <a:pt x="479" y="634"/>
                      <a:pt x="479" y="634"/>
                      <a:pt x="479" y="634"/>
                    </a:cubicBezTo>
                    <a:cubicBezTo>
                      <a:pt x="479" y="638"/>
                      <a:pt x="476" y="641"/>
                      <a:pt x="472" y="641"/>
                    </a:cubicBezTo>
                    <a:cubicBezTo>
                      <a:pt x="7" y="641"/>
                      <a:pt x="7" y="641"/>
                      <a:pt x="7" y="641"/>
                    </a:cubicBezTo>
                    <a:cubicBezTo>
                      <a:pt x="3" y="641"/>
                      <a:pt x="0" y="638"/>
                      <a:pt x="0" y="634"/>
                    </a:cubicBezTo>
                    <a:cubicBezTo>
                      <a:pt x="0" y="36"/>
                      <a:pt x="0" y="36"/>
                      <a:pt x="0" y="36"/>
                    </a:cubicBezTo>
                    <a:cubicBezTo>
                      <a:pt x="0" y="32"/>
                      <a:pt x="3" y="29"/>
                      <a:pt x="7" y="29"/>
                    </a:cubicBezTo>
                    <a:cubicBezTo>
                      <a:pt x="50" y="29"/>
                      <a:pt x="50" y="29"/>
                      <a:pt x="50" y="29"/>
                    </a:cubicBezTo>
                    <a:cubicBezTo>
                      <a:pt x="54" y="29"/>
                      <a:pt x="57" y="32"/>
                      <a:pt x="57" y="36"/>
                    </a:cubicBezTo>
                    <a:cubicBezTo>
                      <a:pt x="57" y="40"/>
                      <a:pt x="54" y="43"/>
                      <a:pt x="50" y="43"/>
                    </a:cubicBezTo>
                    <a:cubicBezTo>
                      <a:pt x="14" y="43"/>
                      <a:pt x="14" y="43"/>
                      <a:pt x="14" y="43"/>
                    </a:cubicBezTo>
                    <a:cubicBezTo>
                      <a:pt x="14" y="627"/>
                      <a:pt x="14" y="627"/>
                      <a:pt x="14" y="627"/>
                    </a:cubicBezTo>
                    <a:cubicBezTo>
                      <a:pt x="465" y="627"/>
                      <a:pt x="465" y="627"/>
                      <a:pt x="465" y="627"/>
                    </a:cubicBezTo>
                    <a:cubicBezTo>
                      <a:pt x="465" y="43"/>
                      <a:pt x="465" y="43"/>
                      <a:pt x="465" y="43"/>
                    </a:cubicBezTo>
                    <a:cubicBezTo>
                      <a:pt x="406" y="43"/>
                      <a:pt x="406" y="43"/>
                      <a:pt x="406" y="43"/>
                    </a:cubicBezTo>
                    <a:cubicBezTo>
                      <a:pt x="406" y="65"/>
                      <a:pt x="406" y="65"/>
                      <a:pt x="406" y="65"/>
                    </a:cubicBezTo>
                    <a:cubicBezTo>
                      <a:pt x="406" y="69"/>
                      <a:pt x="403" y="72"/>
                      <a:pt x="399" y="72"/>
                    </a:cubicBezTo>
                    <a:cubicBezTo>
                      <a:pt x="395" y="72"/>
                      <a:pt x="392" y="69"/>
                      <a:pt x="392" y="65"/>
                    </a:cubicBezTo>
                    <a:cubicBezTo>
                      <a:pt x="392" y="7"/>
                      <a:pt x="392" y="7"/>
                      <a:pt x="392" y="7"/>
                    </a:cubicBezTo>
                    <a:cubicBezTo>
                      <a:pt x="392" y="3"/>
                      <a:pt x="395" y="0"/>
                      <a:pt x="399" y="0"/>
                    </a:cubicBezTo>
                    <a:cubicBezTo>
                      <a:pt x="403" y="0"/>
                      <a:pt x="406" y="3"/>
                      <a:pt x="406" y="7"/>
                    </a:cubicBezTo>
                    <a:cubicBezTo>
                      <a:pt x="406" y="29"/>
                      <a:pt x="406" y="29"/>
                      <a:pt x="406" y="29"/>
                    </a:cubicBezTo>
                    <a:cubicBezTo>
                      <a:pt x="472" y="29"/>
                      <a:pt x="472" y="29"/>
                      <a:pt x="472" y="29"/>
                    </a:cubicBezTo>
                    <a:cubicBezTo>
                      <a:pt x="476" y="29"/>
                      <a:pt x="479" y="32"/>
                      <a:pt x="479" y="36"/>
                    </a:cubicBezTo>
                    <a:close/>
                    <a:moveTo>
                      <a:pt x="237" y="72"/>
                    </a:moveTo>
                    <a:cubicBezTo>
                      <a:pt x="241" y="72"/>
                      <a:pt x="244" y="69"/>
                      <a:pt x="244" y="65"/>
                    </a:cubicBezTo>
                    <a:cubicBezTo>
                      <a:pt x="244" y="43"/>
                      <a:pt x="244" y="43"/>
                      <a:pt x="244" y="43"/>
                    </a:cubicBezTo>
                    <a:cubicBezTo>
                      <a:pt x="266" y="43"/>
                      <a:pt x="266" y="43"/>
                      <a:pt x="266" y="43"/>
                    </a:cubicBezTo>
                    <a:cubicBezTo>
                      <a:pt x="269" y="43"/>
                      <a:pt x="273" y="40"/>
                      <a:pt x="273" y="36"/>
                    </a:cubicBezTo>
                    <a:cubicBezTo>
                      <a:pt x="273" y="32"/>
                      <a:pt x="269" y="29"/>
                      <a:pt x="266" y="29"/>
                    </a:cubicBezTo>
                    <a:cubicBezTo>
                      <a:pt x="244" y="29"/>
                      <a:pt x="244" y="29"/>
                      <a:pt x="244" y="29"/>
                    </a:cubicBezTo>
                    <a:cubicBezTo>
                      <a:pt x="244" y="7"/>
                      <a:pt x="244" y="7"/>
                      <a:pt x="244" y="7"/>
                    </a:cubicBezTo>
                    <a:cubicBezTo>
                      <a:pt x="244" y="3"/>
                      <a:pt x="241" y="0"/>
                      <a:pt x="237" y="0"/>
                    </a:cubicBezTo>
                    <a:cubicBezTo>
                      <a:pt x="233" y="0"/>
                      <a:pt x="230" y="3"/>
                      <a:pt x="230" y="7"/>
                    </a:cubicBezTo>
                    <a:cubicBezTo>
                      <a:pt x="230" y="65"/>
                      <a:pt x="230" y="65"/>
                      <a:pt x="230" y="65"/>
                    </a:cubicBezTo>
                    <a:cubicBezTo>
                      <a:pt x="230" y="69"/>
                      <a:pt x="233" y="72"/>
                      <a:pt x="237" y="72"/>
                    </a:cubicBezTo>
                    <a:close/>
                    <a:moveTo>
                      <a:pt x="183" y="72"/>
                    </a:moveTo>
                    <a:cubicBezTo>
                      <a:pt x="186" y="72"/>
                      <a:pt x="190" y="69"/>
                      <a:pt x="190" y="65"/>
                    </a:cubicBezTo>
                    <a:cubicBezTo>
                      <a:pt x="190" y="43"/>
                      <a:pt x="190" y="43"/>
                      <a:pt x="190" y="43"/>
                    </a:cubicBezTo>
                    <a:cubicBezTo>
                      <a:pt x="212" y="43"/>
                      <a:pt x="212" y="43"/>
                      <a:pt x="212" y="43"/>
                    </a:cubicBezTo>
                    <a:cubicBezTo>
                      <a:pt x="215" y="43"/>
                      <a:pt x="219" y="40"/>
                      <a:pt x="219" y="36"/>
                    </a:cubicBezTo>
                    <a:cubicBezTo>
                      <a:pt x="219" y="32"/>
                      <a:pt x="215" y="29"/>
                      <a:pt x="212" y="29"/>
                    </a:cubicBezTo>
                    <a:cubicBezTo>
                      <a:pt x="190" y="29"/>
                      <a:pt x="190" y="29"/>
                      <a:pt x="190" y="29"/>
                    </a:cubicBezTo>
                    <a:cubicBezTo>
                      <a:pt x="190" y="7"/>
                      <a:pt x="190" y="7"/>
                      <a:pt x="190" y="7"/>
                    </a:cubicBezTo>
                    <a:cubicBezTo>
                      <a:pt x="190" y="3"/>
                      <a:pt x="186" y="0"/>
                      <a:pt x="183" y="0"/>
                    </a:cubicBezTo>
                    <a:cubicBezTo>
                      <a:pt x="179" y="0"/>
                      <a:pt x="176" y="3"/>
                      <a:pt x="176" y="7"/>
                    </a:cubicBezTo>
                    <a:cubicBezTo>
                      <a:pt x="176" y="65"/>
                      <a:pt x="176" y="65"/>
                      <a:pt x="176" y="65"/>
                    </a:cubicBezTo>
                    <a:cubicBezTo>
                      <a:pt x="176" y="69"/>
                      <a:pt x="179" y="72"/>
                      <a:pt x="183" y="72"/>
                    </a:cubicBezTo>
                    <a:close/>
                    <a:moveTo>
                      <a:pt x="128" y="72"/>
                    </a:moveTo>
                    <a:cubicBezTo>
                      <a:pt x="132" y="72"/>
                      <a:pt x="135" y="69"/>
                      <a:pt x="135" y="65"/>
                    </a:cubicBezTo>
                    <a:cubicBezTo>
                      <a:pt x="135" y="43"/>
                      <a:pt x="135" y="43"/>
                      <a:pt x="135" y="43"/>
                    </a:cubicBezTo>
                    <a:cubicBezTo>
                      <a:pt x="157" y="43"/>
                      <a:pt x="157" y="43"/>
                      <a:pt x="157" y="43"/>
                    </a:cubicBezTo>
                    <a:cubicBezTo>
                      <a:pt x="161" y="43"/>
                      <a:pt x="164" y="40"/>
                      <a:pt x="164" y="36"/>
                    </a:cubicBezTo>
                    <a:cubicBezTo>
                      <a:pt x="164" y="32"/>
                      <a:pt x="161" y="29"/>
                      <a:pt x="157" y="29"/>
                    </a:cubicBezTo>
                    <a:cubicBezTo>
                      <a:pt x="135" y="29"/>
                      <a:pt x="135" y="29"/>
                      <a:pt x="135" y="29"/>
                    </a:cubicBezTo>
                    <a:cubicBezTo>
                      <a:pt x="135" y="7"/>
                      <a:pt x="135" y="7"/>
                      <a:pt x="135" y="7"/>
                    </a:cubicBezTo>
                    <a:cubicBezTo>
                      <a:pt x="135" y="3"/>
                      <a:pt x="132" y="0"/>
                      <a:pt x="128" y="0"/>
                    </a:cubicBezTo>
                    <a:cubicBezTo>
                      <a:pt x="125" y="0"/>
                      <a:pt x="121" y="3"/>
                      <a:pt x="121" y="7"/>
                    </a:cubicBezTo>
                    <a:cubicBezTo>
                      <a:pt x="121" y="65"/>
                      <a:pt x="121" y="65"/>
                      <a:pt x="121" y="65"/>
                    </a:cubicBezTo>
                    <a:cubicBezTo>
                      <a:pt x="121" y="69"/>
                      <a:pt x="125" y="72"/>
                      <a:pt x="128" y="72"/>
                    </a:cubicBezTo>
                    <a:close/>
                    <a:moveTo>
                      <a:pt x="74" y="72"/>
                    </a:moveTo>
                    <a:cubicBezTo>
                      <a:pt x="78" y="72"/>
                      <a:pt x="81" y="69"/>
                      <a:pt x="81" y="65"/>
                    </a:cubicBezTo>
                    <a:cubicBezTo>
                      <a:pt x="81" y="43"/>
                      <a:pt x="81" y="43"/>
                      <a:pt x="81" y="43"/>
                    </a:cubicBezTo>
                    <a:cubicBezTo>
                      <a:pt x="103" y="43"/>
                      <a:pt x="103" y="43"/>
                      <a:pt x="103" y="43"/>
                    </a:cubicBezTo>
                    <a:cubicBezTo>
                      <a:pt x="107" y="43"/>
                      <a:pt x="110" y="40"/>
                      <a:pt x="110" y="36"/>
                    </a:cubicBezTo>
                    <a:cubicBezTo>
                      <a:pt x="110" y="32"/>
                      <a:pt x="107" y="29"/>
                      <a:pt x="103" y="29"/>
                    </a:cubicBezTo>
                    <a:cubicBezTo>
                      <a:pt x="81" y="29"/>
                      <a:pt x="81" y="29"/>
                      <a:pt x="81" y="29"/>
                    </a:cubicBezTo>
                    <a:cubicBezTo>
                      <a:pt x="81" y="7"/>
                      <a:pt x="81" y="7"/>
                      <a:pt x="81" y="7"/>
                    </a:cubicBezTo>
                    <a:cubicBezTo>
                      <a:pt x="81" y="3"/>
                      <a:pt x="78" y="0"/>
                      <a:pt x="74" y="0"/>
                    </a:cubicBezTo>
                    <a:cubicBezTo>
                      <a:pt x="71" y="0"/>
                      <a:pt x="67" y="3"/>
                      <a:pt x="67" y="7"/>
                    </a:cubicBezTo>
                    <a:cubicBezTo>
                      <a:pt x="67" y="65"/>
                      <a:pt x="67" y="65"/>
                      <a:pt x="67" y="65"/>
                    </a:cubicBezTo>
                    <a:cubicBezTo>
                      <a:pt x="67" y="69"/>
                      <a:pt x="71" y="72"/>
                      <a:pt x="74" y="72"/>
                    </a:cubicBezTo>
                    <a:close/>
                    <a:moveTo>
                      <a:pt x="345" y="72"/>
                    </a:moveTo>
                    <a:cubicBezTo>
                      <a:pt x="349" y="72"/>
                      <a:pt x="352" y="69"/>
                      <a:pt x="352" y="65"/>
                    </a:cubicBezTo>
                    <a:cubicBezTo>
                      <a:pt x="352" y="43"/>
                      <a:pt x="352" y="43"/>
                      <a:pt x="352" y="43"/>
                    </a:cubicBezTo>
                    <a:cubicBezTo>
                      <a:pt x="374" y="43"/>
                      <a:pt x="374" y="43"/>
                      <a:pt x="374" y="43"/>
                    </a:cubicBezTo>
                    <a:cubicBezTo>
                      <a:pt x="378" y="43"/>
                      <a:pt x="381" y="40"/>
                      <a:pt x="381" y="36"/>
                    </a:cubicBezTo>
                    <a:cubicBezTo>
                      <a:pt x="381" y="32"/>
                      <a:pt x="378" y="29"/>
                      <a:pt x="374" y="29"/>
                    </a:cubicBezTo>
                    <a:cubicBezTo>
                      <a:pt x="352" y="29"/>
                      <a:pt x="352" y="29"/>
                      <a:pt x="352" y="29"/>
                    </a:cubicBezTo>
                    <a:cubicBezTo>
                      <a:pt x="352" y="7"/>
                      <a:pt x="352" y="7"/>
                      <a:pt x="352" y="7"/>
                    </a:cubicBezTo>
                    <a:cubicBezTo>
                      <a:pt x="352" y="3"/>
                      <a:pt x="349" y="0"/>
                      <a:pt x="345" y="0"/>
                    </a:cubicBezTo>
                    <a:cubicBezTo>
                      <a:pt x="341" y="0"/>
                      <a:pt x="338" y="3"/>
                      <a:pt x="338" y="7"/>
                    </a:cubicBezTo>
                    <a:cubicBezTo>
                      <a:pt x="338" y="65"/>
                      <a:pt x="338" y="65"/>
                      <a:pt x="338" y="65"/>
                    </a:cubicBezTo>
                    <a:cubicBezTo>
                      <a:pt x="338" y="69"/>
                      <a:pt x="341" y="72"/>
                      <a:pt x="345" y="72"/>
                    </a:cubicBezTo>
                    <a:close/>
                    <a:moveTo>
                      <a:pt x="291" y="72"/>
                    </a:moveTo>
                    <a:cubicBezTo>
                      <a:pt x="295" y="72"/>
                      <a:pt x="298" y="69"/>
                      <a:pt x="298" y="65"/>
                    </a:cubicBezTo>
                    <a:cubicBezTo>
                      <a:pt x="298" y="43"/>
                      <a:pt x="298" y="43"/>
                      <a:pt x="298" y="43"/>
                    </a:cubicBezTo>
                    <a:cubicBezTo>
                      <a:pt x="320" y="43"/>
                      <a:pt x="320" y="43"/>
                      <a:pt x="320" y="43"/>
                    </a:cubicBezTo>
                    <a:cubicBezTo>
                      <a:pt x="324" y="43"/>
                      <a:pt x="327" y="40"/>
                      <a:pt x="327" y="36"/>
                    </a:cubicBezTo>
                    <a:cubicBezTo>
                      <a:pt x="327" y="32"/>
                      <a:pt x="324" y="29"/>
                      <a:pt x="320" y="29"/>
                    </a:cubicBezTo>
                    <a:cubicBezTo>
                      <a:pt x="298" y="29"/>
                      <a:pt x="298" y="29"/>
                      <a:pt x="298" y="29"/>
                    </a:cubicBezTo>
                    <a:cubicBezTo>
                      <a:pt x="298" y="7"/>
                      <a:pt x="298" y="7"/>
                      <a:pt x="298" y="7"/>
                    </a:cubicBezTo>
                    <a:cubicBezTo>
                      <a:pt x="298" y="3"/>
                      <a:pt x="295" y="0"/>
                      <a:pt x="291" y="0"/>
                    </a:cubicBezTo>
                    <a:cubicBezTo>
                      <a:pt x="287" y="0"/>
                      <a:pt x="284" y="3"/>
                      <a:pt x="284" y="7"/>
                    </a:cubicBezTo>
                    <a:cubicBezTo>
                      <a:pt x="284" y="65"/>
                      <a:pt x="284" y="65"/>
                      <a:pt x="284" y="65"/>
                    </a:cubicBezTo>
                    <a:cubicBezTo>
                      <a:pt x="284" y="69"/>
                      <a:pt x="287" y="72"/>
                      <a:pt x="291" y="72"/>
                    </a:cubicBezTo>
                    <a:close/>
                    <a:moveTo>
                      <a:pt x="399" y="547"/>
                    </a:moveTo>
                    <a:cubicBezTo>
                      <a:pt x="80" y="547"/>
                      <a:pt x="80" y="547"/>
                      <a:pt x="80" y="547"/>
                    </a:cubicBezTo>
                    <a:cubicBezTo>
                      <a:pt x="76" y="547"/>
                      <a:pt x="73" y="550"/>
                      <a:pt x="73" y="554"/>
                    </a:cubicBezTo>
                    <a:cubicBezTo>
                      <a:pt x="73" y="558"/>
                      <a:pt x="76" y="561"/>
                      <a:pt x="80" y="561"/>
                    </a:cubicBezTo>
                    <a:cubicBezTo>
                      <a:pt x="399" y="561"/>
                      <a:pt x="399" y="561"/>
                      <a:pt x="399" y="561"/>
                    </a:cubicBezTo>
                    <a:cubicBezTo>
                      <a:pt x="403" y="561"/>
                      <a:pt x="406" y="558"/>
                      <a:pt x="406" y="554"/>
                    </a:cubicBezTo>
                    <a:cubicBezTo>
                      <a:pt x="406" y="550"/>
                      <a:pt x="403" y="547"/>
                      <a:pt x="399" y="547"/>
                    </a:cubicBezTo>
                    <a:close/>
                    <a:moveTo>
                      <a:pt x="399" y="488"/>
                    </a:moveTo>
                    <a:cubicBezTo>
                      <a:pt x="80" y="488"/>
                      <a:pt x="80" y="488"/>
                      <a:pt x="80" y="488"/>
                    </a:cubicBezTo>
                    <a:cubicBezTo>
                      <a:pt x="76" y="488"/>
                      <a:pt x="73" y="491"/>
                      <a:pt x="73" y="495"/>
                    </a:cubicBezTo>
                    <a:cubicBezTo>
                      <a:pt x="73" y="499"/>
                      <a:pt x="76" y="502"/>
                      <a:pt x="80" y="502"/>
                    </a:cubicBezTo>
                    <a:cubicBezTo>
                      <a:pt x="399" y="502"/>
                      <a:pt x="399" y="502"/>
                      <a:pt x="399" y="502"/>
                    </a:cubicBezTo>
                    <a:cubicBezTo>
                      <a:pt x="403" y="502"/>
                      <a:pt x="406" y="499"/>
                      <a:pt x="406" y="495"/>
                    </a:cubicBezTo>
                    <a:cubicBezTo>
                      <a:pt x="406" y="491"/>
                      <a:pt x="403" y="488"/>
                      <a:pt x="399" y="488"/>
                    </a:cubicBezTo>
                    <a:close/>
                    <a:moveTo>
                      <a:pt x="399" y="428"/>
                    </a:moveTo>
                    <a:cubicBezTo>
                      <a:pt x="80" y="428"/>
                      <a:pt x="80" y="428"/>
                      <a:pt x="80" y="428"/>
                    </a:cubicBezTo>
                    <a:cubicBezTo>
                      <a:pt x="76" y="428"/>
                      <a:pt x="73" y="431"/>
                      <a:pt x="73" y="435"/>
                    </a:cubicBezTo>
                    <a:cubicBezTo>
                      <a:pt x="73" y="439"/>
                      <a:pt x="76" y="442"/>
                      <a:pt x="80" y="442"/>
                    </a:cubicBezTo>
                    <a:cubicBezTo>
                      <a:pt x="399" y="442"/>
                      <a:pt x="399" y="442"/>
                      <a:pt x="399" y="442"/>
                    </a:cubicBezTo>
                    <a:cubicBezTo>
                      <a:pt x="403" y="442"/>
                      <a:pt x="406" y="439"/>
                      <a:pt x="406" y="435"/>
                    </a:cubicBezTo>
                    <a:cubicBezTo>
                      <a:pt x="406" y="431"/>
                      <a:pt x="403" y="428"/>
                      <a:pt x="399" y="428"/>
                    </a:cubicBezTo>
                    <a:close/>
                    <a:moveTo>
                      <a:pt x="399" y="369"/>
                    </a:moveTo>
                    <a:cubicBezTo>
                      <a:pt x="80" y="369"/>
                      <a:pt x="80" y="369"/>
                      <a:pt x="80" y="369"/>
                    </a:cubicBezTo>
                    <a:cubicBezTo>
                      <a:pt x="76" y="369"/>
                      <a:pt x="73" y="372"/>
                      <a:pt x="73" y="376"/>
                    </a:cubicBezTo>
                    <a:cubicBezTo>
                      <a:pt x="73" y="380"/>
                      <a:pt x="76" y="383"/>
                      <a:pt x="80" y="383"/>
                    </a:cubicBezTo>
                    <a:cubicBezTo>
                      <a:pt x="399" y="383"/>
                      <a:pt x="399" y="383"/>
                      <a:pt x="399" y="383"/>
                    </a:cubicBezTo>
                    <a:cubicBezTo>
                      <a:pt x="403" y="383"/>
                      <a:pt x="406" y="380"/>
                      <a:pt x="406" y="376"/>
                    </a:cubicBezTo>
                    <a:cubicBezTo>
                      <a:pt x="406" y="372"/>
                      <a:pt x="403" y="369"/>
                      <a:pt x="399" y="369"/>
                    </a:cubicBezTo>
                    <a:close/>
                    <a:moveTo>
                      <a:pt x="399" y="310"/>
                    </a:moveTo>
                    <a:cubicBezTo>
                      <a:pt x="80" y="310"/>
                      <a:pt x="80" y="310"/>
                      <a:pt x="80" y="310"/>
                    </a:cubicBezTo>
                    <a:cubicBezTo>
                      <a:pt x="76" y="310"/>
                      <a:pt x="73" y="313"/>
                      <a:pt x="73" y="317"/>
                    </a:cubicBezTo>
                    <a:cubicBezTo>
                      <a:pt x="73" y="320"/>
                      <a:pt x="76" y="324"/>
                      <a:pt x="80" y="324"/>
                    </a:cubicBezTo>
                    <a:cubicBezTo>
                      <a:pt x="399" y="324"/>
                      <a:pt x="399" y="324"/>
                      <a:pt x="399" y="324"/>
                    </a:cubicBezTo>
                    <a:cubicBezTo>
                      <a:pt x="403" y="324"/>
                      <a:pt x="406" y="320"/>
                      <a:pt x="406" y="317"/>
                    </a:cubicBezTo>
                    <a:cubicBezTo>
                      <a:pt x="406" y="313"/>
                      <a:pt x="403" y="310"/>
                      <a:pt x="399" y="310"/>
                    </a:cubicBezTo>
                    <a:close/>
                    <a:moveTo>
                      <a:pt x="399" y="250"/>
                    </a:moveTo>
                    <a:cubicBezTo>
                      <a:pt x="80" y="250"/>
                      <a:pt x="80" y="250"/>
                      <a:pt x="80" y="250"/>
                    </a:cubicBezTo>
                    <a:cubicBezTo>
                      <a:pt x="76" y="250"/>
                      <a:pt x="73" y="253"/>
                      <a:pt x="73" y="257"/>
                    </a:cubicBezTo>
                    <a:cubicBezTo>
                      <a:pt x="73" y="261"/>
                      <a:pt x="76" y="264"/>
                      <a:pt x="80" y="264"/>
                    </a:cubicBezTo>
                    <a:cubicBezTo>
                      <a:pt x="399" y="264"/>
                      <a:pt x="399" y="264"/>
                      <a:pt x="399" y="264"/>
                    </a:cubicBezTo>
                    <a:cubicBezTo>
                      <a:pt x="403" y="264"/>
                      <a:pt x="406" y="261"/>
                      <a:pt x="406" y="257"/>
                    </a:cubicBezTo>
                    <a:cubicBezTo>
                      <a:pt x="406" y="253"/>
                      <a:pt x="403" y="250"/>
                      <a:pt x="399" y="250"/>
                    </a:cubicBezTo>
                    <a:close/>
                    <a:moveTo>
                      <a:pt x="399" y="191"/>
                    </a:moveTo>
                    <a:cubicBezTo>
                      <a:pt x="80" y="191"/>
                      <a:pt x="80" y="191"/>
                      <a:pt x="80" y="191"/>
                    </a:cubicBezTo>
                    <a:cubicBezTo>
                      <a:pt x="76" y="191"/>
                      <a:pt x="73" y="194"/>
                      <a:pt x="73" y="198"/>
                    </a:cubicBezTo>
                    <a:cubicBezTo>
                      <a:pt x="73" y="202"/>
                      <a:pt x="76" y="205"/>
                      <a:pt x="80" y="205"/>
                    </a:cubicBezTo>
                    <a:cubicBezTo>
                      <a:pt x="399" y="205"/>
                      <a:pt x="399" y="205"/>
                      <a:pt x="399" y="205"/>
                    </a:cubicBezTo>
                    <a:cubicBezTo>
                      <a:pt x="403" y="205"/>
                      <a:pt x="406" y="202"/>
                      <a:pt x="406" y="198"/>
                    </a:cubicBezTo>
                    <a:cubicBezTo>
                      <a:pt x="406" y="194"/>
                      <a:pt x="403" y="191"/>
                      <a:pt x="399" y="191"/>
                    </a:cubicBezTo>
                    <a:close/>
                    <a:moveTo>
                      <a:pt x="399" y="131"/>
                    </a:moveTo>
                    <a:cubicBezTo>
                      <a:pt x="80" y="131"/>
                      <a:pt x="80" y="131"/>
                      <a:pt x="80" y="131"/>
                    </a:cubicBezTo>
                    <a:cubicBezTo>
                      <a:pt x="76" y="131"/>
                      <a:pt x="73" y="134"/>
                      <a:pt x="73" y="138"/>
                    </a:cubicBezTo>
                    <a:cubicBezTo>
                      <a:pt x="73" y="142"/>
                      <a:pt x="76" y="145"/>
                      <a:pt x="80" y="145"/>
                    </a:cubicBezTo>
                    <a:cubicBezTo>
                      <a:pt x="399" y="145"/>
                      <a:pt x="399" y="145"/>
                      <a:pt x="399" y="145"/>
                    </a:cubicBezTo>
                    <a:cubicBezTo>
                      <a:pt x="403" y="145"/>
                      <a:pt x="406" y="142"/>
                      <a:pt x="406" y="138"/>
                    </a:cubicBezTo>
                    <a:cubicBezTo>
                      <a:pt x="406" y="134"/>
                      <a:pt x="403" y="131"/>
                      <a:pt x="399" y="131"/>
                    </a:cubicBezTo>
                    <a:close/>
                  </a:path>
                </a:pathLst>
              </a:custGeom>
              <a:solidFill>
                <a:srgbClr val="FFFFFF"/>
              </a:solidFill>
              <a:ln>
                <a:solidFill>
                  <a:schemeClr val="tx1"/>
                </a:solidFill>
              </a:ln>
            </p:spPr>
            <p:txBody>
              <a:bodyPr spcFirstLastPara="1" wrap="square" lIns="182900" tIns="91450" rIns="182900" bIns="91450" anchor="t" anchorCtr="0">
                <a:noAutofit/>
              </a:bodyPr>
              <a:lstStyle/>
              <a:p>
                <a:pPr marL="0" marR="0" lvl="0" indent="0" algn="l" rtl="0">
                  <a:lnSpc>
                    <a:spcPct val="100000"/>
                  </a:lnSpc>
                  <a:spcBef>
                    <a:spcPts val="0"/>
                  </a:spcBef>
                  <a:spcAft>
                    <a:spcPts val="0"/>
                  </a:spcAft>
                  <a:buClr>
                    <a:schemeClr val="dk1"/>
                  </a:buClr>
                  <a:buSzPts val="3600"/>
                  <a:buFont typeface="Montserrat Light"/>
                  <a:buNone/>
                </a:pPr>
                <a:endParaRPr sz="3600" b="0" i="0" u="none" strike="noStrike" cap="none">
                  <a:solidFill>
                    <a:srgbClr val="000000"/>
                  </a:solidFill>
                  <a:latin typeface="Arial"/>
                  <a:ea typeface="Arial"/>
                  <a:cs typeface="Arial"/>
                  <a:sym typeface="Arial"/>
                </a:endParaRPr>
              </a:p>
            </p:txBody>
          </p:sp>
          <p:sp>
            <p:nvSpPr>
              <p:cNvPr id="17" name="Google Shape;7385;p42">
                <a:extLst>
                  <a:ext uri="{FF2B5EF4-FFF2-40B4-BE49-F238E27FC236}">
                    <a16:creationId xmlns:a16="http://schemas.microsoft.com/office/drawing/2014/main" id="{1AD74A4C-629E-362B-3F18-6009DFEE6A4C}"/>
                  </a:ext>
                </a:extLst>
              </p:cNvPr>
              <p:cNvSpPr/>
              <p:nvPr/>
            </p:nvSpPr>
            <p:spPr>
              <a:xfrm>
                <a:off x="2841913" y="4212754"/>
                <a:ext cx="407550" cy="443723"/>
              </a:xfrm>
              <a:custGeom>
                <a:avLst/>
                <a:gdLst/>
                <a:ahLst/>
                <a:cxnLst/>
                <a:rect l="l" t="t" r="r" b="b"/>
                <a:pathLst>
                  <a:path w="199" h="217" extrusionOk="0">
                    <a:moveTo>
                      <a:pt x="128" y="33"/>
                    </a:moveTo>
                    <a:cubicBezTo>
                      <a:pt x="104" y="4"/>
                      <a:pt x="61" y="0"/>
                      <a:pt x="33" y="24"/>
                    </a:cubicBezTo>
                    <a:cubicBezTo>
                      <a:pt x="4" y="49"/>
                      <a:pt x="0" y="92"/>
                      <a:pt x="24" y="120"/>
                    </a:cubicBezTo>
                    <a:cubicBezTo>
                      <a:pt x="48" y="149"/>
                      <a:pt x="91" y="153"/>
                      <a:pt x="120" y="129"/>
                    </a:cubicBezTo>
                    <a:cubicBezTo>
                      <a:pt x="149" y="105"/>
                      <a:pt x="153" y="62"/>
                      <a:pt x="128" y="33"/>
                    </a:cubicBezTo>
                    <a:close/>
                    <a:moveTo>
                      <a:pt x="106" y="111"/>
                    </a:moveTo>
                    <a:cubicBezTo>
                      <a:pt x="86" y="128"/>
                      <a:pt x="58" y="125"/>
                      <a:pt x="41" y="106"/>
                    </a:cubicBezTo>
                    <a:cubicBezTo>
                      <a:pt x="25" y="87"/>
                      <a:pt x="28" y="58"/>
                      <a:pt x="47" y="42"/>
                    </a:cubicBezTo>
                    <a:cubicBezTo>
                      <a:pt x="66" y="26"/>
                      <a:pt x="95" y="28"/>
                      <a:pt x="111" y="47"/>
                    </a:cubicBezTo>
                    <a:cubicBezTo>
                      <a:pt x="127" y="67"/>
                      <a:pt x="125" y="95"/>
                      <a:pt x="106" y="111"/>
                    </a:cubicBezTo>
                    <a:close/>
                    <a:moveTo>
                      <a:pt x="126" y="153"/>
                    </a:moveTo>
                    <a:cubicBezTo>
                      <a:pt x="143" y="139"/>
                      <a:pt x="143" y="139"/>
                      <a:pt x="143" y="139"/>
                    </a:cubicBezTo>
                    <a:cubicBezTo>
                      <a:pt x="144" y="138"/>
                      <a:pt x="144" y="136"/>
                      <a:pt x="143" y="134"/>
                    </a:cubicBezTo>
                    <a:cubicBezTo>
                      <a:pt x="136" y="126"/>
                      <a:pt x="136" y="126"/>
                      <a:pt x="136" y="126"/>
                    </a:cubicBezTo>
                    <a:cubicBezTo>
                      <a:pt x="135" y="124"/>
                      <a:pt x="133" y="124"/>
                      <a:pt x="132" y="125"/>
                    </a:cubicBezTo>
                    <a:cubicBezTo>
                      <a:pt x="115" y="139"/>
                      <a:pt x="115" y="139"/>
                      <a:pt x="115" y="139"/>
                    </a:cubicBezTo>
                    <a:cubicBezTo>
                      <a:pt x="113" y="141"/>
                      <a:pt x="113" y="143"/>
                      <a:pt x="114" y="144"/>
                    </a:cubicBezTo>
                    <a:cubicBezTo>
                      <a:pt x="121" y="153"/>
                      <a:pt x="121" y="153"/>
                      <a:pt x="121" y="153"/>
                    </a:cubicBezTo>
                    <a:cubicBezTo>
                      <a:pt x="123" y="154"/>
                      <a:pt x="124" y="154"/>
                      <a:pt x="126" y="153"/>
                    </a:cubicBezTo>
                    <a:close/>
                    <a:moveTo>
                      <a:pt x="197" y="187"/>
                    </a:moveTo>
                    <a:cubicBezTo>
                      <a:pt x="157" y="139"/>
                      <a:pt x="157" y="139"/>
                      <a:pt x="157" y="139"/>
                    </a:cubicBezTo>
                    <a:cubicBezTo>
                      <a:pt x="156" y="137"/>
                      <a:pt x="153" y="137"/>
                      <a:pt x="151" y="138"/>
                    </a:cubicBezTo>
                    <a:cubicBezTo>
                      <a:pt x="124" y="161"/>
                      <a:pt x="124" y="161"/>
                      <a:pt x="124" y="161"/>
                    </a:cubicBezTo>
                    <a:cubicBezTo>
                      <a:pt x="122" y="162"/>
                      <a:pt x="122" y="165"/>
                      <a:pt x="124" y="167"/>
                    </a:cubicBezTo>
                    <a:cubicBezTo>
                      <a:pt x="164" y="215"/>
                      <a:pt x="164" y="215"/>
                      <a:pt x="164" y="215"/>
                    </a:cubicBezTo>
                    <a:cubicBezTo>
                      <a:pt x="165" y="217"/>
                      <a:pt x="168" y="217"/>
                      <a:pt x="170" y="216"/>
                    </a:cubicBezTo>
                    <a:cubicBezTo>
                      <a:pt x="197" y="193"/>
                      <a:pt x="197" y="193"/>
                      <a:pt x="197" y="193"/>
                    </a:cubicBezTo>
                    <a:cubicBezTo>
                      <a:pt x="199" y="192"/>
                      <a:pt x="199" y="189"/>
                      <a:pt x="197" y="187"/>
                    </a:cubicBezTo>
                    <a:close/>
                  </a:path>
                </a:pathLst>
              </a:custGeom>
              <a:solidFill>
                <a:srgbClr val="FFFFFF"/>
              </a:solidFill>
              <a:ln>
                <a:solidFill>
                  <a:schemeClr val="tx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ontserrat Light"/>
                  <a:buNone/>
                </a:pPr>
                <a:endParaRPr sz="1800" b="0" i="0" u="none" strike="noStrike" cap="none" dirty="0">
                  <a:solidFill>
                    <a:srgbClr val="000000"/>
                  </a:solidFill>
                  <a:latin typeface="Arial"/>
                  <a:ea typeface="Arial"/>
                  <a:cs typeface="Arial"/>
                  <a:sym typeface="Arial"/>
                </a:endParaRPr>
              </a:p>
            </p:txBody>
          </p:sp>
          <p:sp>
            <p:nvSpPr>
              <p:cNvPr id="18" name="Google Shape;7529;p43">
                <a:extLst>
                  <a:ext uri="{FF2B5EF4-FFF2-40B4-BE49-F238E27FC236}">
                    <a16:creationId xmlns:a16="http://schemas.microsoft.com/office/drawing/2014/main" id="{B372876C-CCD7-A181-550C-1CA439225368}"/>
                  </a:ext>
                </a:extLst>
              </p:cNvPr>
              <p:cNvSpPr/>
              <p:nvPr/>
            </p:nvSpPr>
            <p:spPr>
              <a:xfrm>
                <a:off x="2873512" y="3275995"/>
                <a:ext cx="293093" cy="471042"/>
              </a:xfrm>
              <a:custGeom>
                <a:avLst/>
                <a:gdLst/>
                <a:ahLst/>
                <a:cxnLst/>
                <a:rect l="l" t="t" r="r" b="b"/>
                <a:pathLst>
                  <a:path w="544" h="868" extrusionOk="0">
                    <a:moveTo>
                      <a:pt x="496" y="272"/>
                    </a:moveTo>
                    <a:cubicBezTo>
                      <a:pt x="496" y="210"/>
                      <a:pt x="471" y="154"/>
                      <a:pt x="430" y="113"/>
                    </a:cubicBezTo>
                    <a:cubicBezTo>
                      <a:pt x="390" y="73"/>
                      <a:pt x="334" y="48"/>
                      <a:pt x="272" y="48"/>
                    </a:cubicBezTo>
                    <a:cubicBezTo>
                      <a:pt x="210" y="48"/>
                      <a:pt x="154" y="73"/>
                      <a:pt x="114" y="113"/>
                    </a:cubicBezTo>
                    <a:cubicBezTo>
                      <a:pt x="73" y="154"/>
                      <a:pt x="48" y="210"/>
                      <a:pt x="48" y="272"/>
                    </a:cubicBezTo>
                    <a:cubicBezTo>
                      <a:pt x="48" y="340"/>
                      <a:pt x="80" y="383"/>
                      <a:pt x="109" y="422"/>
                    </a:cubicBezTo>
                    <a:cubicBezTo>
                      <a:pt x="135" y="457"/>
                      <a:pt x="160" y="490"/>
                      <a:pt x="166" y="536"/>
                    </a:cubicBezTo>
                    <a:cubicBezTo>
                      <a:pt x="212" y="536"/>
                      <a:pt x="212" y="536"/>
                      <a:pt x="212" y="536"/>
                    </a:cubicBezTo>
                    <a:cubicBezTo>
                      <a:pt x="208" y="448"/>
                      <a:pt x="188" y="388"/>
                      <a:pt x="163" y="311"/>
                    </a:cubicBezTo>
                    <a:cubicBezTo>
                      <a:pt x="155" y="289"/>
                      <a:pt x="148" y="266"/>
                      <a:pt x="141" y="245"/>
                    </a:cubicBezTo>
                    <a:cubicBezTo>
                      <a:pt x="138" y="236"/>
                      <a:pt x="143" y="227"/>
                      <a:pt x="151" y="225"/>
                    </a:cubicBezTo>
                    <a:cubicBezTo>
                      <a:pt x="156" y="223"/>
                      <a:pt x="161" y="224"/>
                      <a:pt x="165" y="227"/>
                    </a:cubicBezTo>
                    <a:cubicBezTo>
                      <a:pt x="226" y="261"/>
                      <a:pt x="226" y="261"/>
                      <a:pt x="226" y="261"/>
                    </a:cubicBezTo>
                    <a:cubicBezTo>
                      <a:pt x="261" y="228"/>
                      <a:pt x="261" y="228"/>
                      <a:pt x="261" y="228"/>
                    </a:cubicBezTo>
                    <a:cubicBezTo>
                      <a:pt x="267" y="223"/>
                      <a:pt x="277" y="223"/>
                      <a:pt x="283" y="228"/>
                    </a:cubicBezTo>
                    <a:cubicBezTo>
                      <a:pt x="318" y="261"/>
                      <a:pt x="318" y="261"/>
                      <a:pt x="318" y="261"/>
                    </a:cubicBezTo>
                    <a:cubicBezTo>
                      <a:pt x="380" y="226"/>
                      <a:pt x="380" y="226"/>
                      <a:pt x="380" y="226"/>
                    </a:cubicBezTo>
                    <a:cubicBezTo>
                      <a:pt x="388" y="222"/>
                      <a:pt x="398" y="225"/>
                      <a:pt x="402" y="232"/>
                    </a:cubicBezTo>
                    <a:cubicBezTo>
                      <a:pt x="404" y="236"/>
                      <a:pt x="404" y="241"/>
                      <a:pt x="403" y="245"/>
                    </a:cubicBezTo>
                    <a:cubicBezTo>
                      <a:pt x="403" y="245"/>
                      <a:pt x="403" y="245"/>
                      <a:pt x="403" y="245"/>
                    </a:cubicBezTo>
                    <a:cubicBezTo>
                      <a:pt x="396" y="266"/>
                      <a:pt x="389" y="289"/>
                      <a:pt x="381" y="311"/>
                    </a:cubicBezTo>
                    <a:cubicBezTo>
                      <a:pt x="356" y="388"/>
                      <a:pt x="335" y="448"/>
                      <a:pt x="332" y="536"/>
                    </a:cubicBezTo>
                    <a:cubicBezTo>
                      <a:pt x="378" y="536"/>
                      <a:pt x="378" y="536"/>
                      <a:pt x="378" y="536"/>
                    </a:cubicBezTo>
                    <a:cubicBezTo>
                      <a:pt x="384" y="490"/>
                      <a:pt x="409" y="457"/>
                      <a:pt x="435" y="422"/>
                    </a:cubicBezTo>
                    <a:cubicBezTo>
                      <a:pt x="464" y="383"/>
                      <a:pt x="496" y="340"/>
                      <a:pt x="496" y="272"/>
                    </a:cubicBezTo>
                    <a:close/>
                    <a:moveTo>
                      <a:pt x="144" y="632"/>
                    </a:moveTo>
                    <a:cubicBezTo>
                      <a:pt x="400" y="632"/>
                      <a:pt x="400" y="632"/>
                      <a:pt x="400" y="632"/>
                    </a:cubicBezTo>
                    <a:cubicBezTo>
                      <a:pt x="407" y="632"/>
                      <a:pt x="414" y="636"/>
                      <a:pt x="418" y="641"/>
                    </a:cubicBezTo>
                    <a:cubicBezTo>
                      <a:pt x="433" y="643"/>
                      <a:pt x="444" y="656"/>
                      <a:pt x="444" y="672"/>
                    </a:cubicBezTo>
                    <a:cubicBezTo>
                      <a:pt x="444" y="685"/>
                      <a:pt x="436" y="697"/>
                      <a:pt x="424" y="702"/>
                    </a:cubicBezTo>
                    <a:cubicBezTo>
                      <a:pt x="424" y="710"/>
                      <a:pt x="424" y="710"/>
                      <a:pt x="424" y="710"/>
                    </a:cubicBezTo>
                    <a:cubicBezTo>
                      <a:pt x="436" y="715"/>
                      <a:pt x="444" y="727"/>
                      <a:pt x="444" y="740"/>
                    </a:cubicBezTo>
                    <a:cubicBezTo>
                      <a:pt x="444" y="755"/>
                      <a:pt x="433" y="768"/>
                      <a:pt x="419" y="771"/>
                    </a:cubicBezTo>
                    <a:cubicBezTo>
                      <a:pt x="419" y="772"/>
                      <a:pt x="418" y="772"/>
                      <a:pt x="418" y="773"/>
                    </a:cubicBezTo>
                    <a:cubicBezTo>
                      <a:pt x="396" y="801"/>
                      <a:pt x="372" y="815"/>
                      <a:pt x="346" y="822"/>
                    </a:cubicBezTo>
                    <a:cubicBezTo>
                      <a:pt x="343" y="823"/>
                      <a:pt x="339" y="824"/>
                      <a:pt x="336" y="825"/>
                    </a:cubicBezTo>
                    <a:cubicBezTo>
                      <a:pt x="332" y="849"/>
                      <a:pt x="305" y="868"/>
                      <a:pt x="272" y="868"/>
                    </a:cubicBezTo>
                    <a:cubicBezTo>
                      <a:pt x="239" y="868"/>
                      <a:pt x="212" y="849"/>
                      <a:pt x="208" y="825"/>
                    </a:cubicBezTo>
                    <a:cubicBezTo>
                      <a:pt x="205" y="824"/>
                      <a:pt x="201" y="823"/>
                      <a:pt x="198" y="822"/>
                    </a:cubicBezTo>
                    <a:cubicBezTo>
                      <a:pt x="172" y="815"/>
                      <a:pt x="147" y="800"/>
                      <a:pt x="125" y="771"/>
                    </a:cubicBezTo>
                    <a:cubicBezTo>
                      <a:pt x="111" y="768"/>
                      <a:pt x="100" y="755"/>
                      <a:pt x="100" y="740"/>
                    </a:cubicBezTo>
                    <a:cubicBezTo>
                      <a:pt x="100" y="727"/>
                      <a:pt x="108" y="715"/>
                      <a:pt x="120" y="710"/>
                    </a:cubicBezTo>
                    <a:cubicBezTo>
                      <a:pt x="120" y="702"/>
                      <a:pt x="120" y="702"/>
                      <a:pt x="120" y="702"/>
                    </a:cubicBezTo>
                    <a:cubicBezTo>
                      <a:pt x="108" y="697"/>
                      <a:pt x="100" y="685"/>
                      <a:pt x="100" y="672"/>
                    </a:cubicBezTo>
                    <a:cubicBezTo>
                      <a:pt x="100" y="656"/>
                      <a:pt x="111" y="643"/>
                      <a:pt x="126" y="641"/>
                    </a:cubicBezTo>
                    <a:cubicBezTo>
                      <a:pt x="130" y="636"/>
                      <a:pt x="137" y="632"/>
                      <a:pt x="144" y="632"/>
                    </a:cubicBezTo>
                    <a:close/>
                    <a:moveTo>
                      <a:pt x="244" y="536"/>
                    </a:moveTo>
                    <a:cubicBezTo>
                      <a:pt x="300" y="536"/>
                      <a:pt x="300" y="536"/>
                      <a:pt x="300" y="536"/>
                    </a:cubicBezTo>
                    <a:cubicBezTo>
                      <a:pt x="303" y="443"/>
                      <a:pt x="324" y="381"/>
                      <a:pt x="351" y="301"/>
                    </a:cubicBezTo>
                    <a:cubicBezTo>
                      <a:pt x="354" y="292"/>
                      <a:pt x="357" y="283"/>
                      <a:pt x="360" y="274"/>
                    </a:cubicBezTo>
                    <a:cubicBezTo>
                      <a:pt x="325" y="294"/>
                      <a:pt x="325" y="294"/>
                      <a:pt x="325" y="294"/>
                    </a:cubicBezTo>
                    <a:cubicBezTo>
                      <a:pt x="319" y="297"/>
                      <a:pt x="311" y="297"/>
                      <a:pt x="305" y="292"/>
                    </a:cubicBezTo>
                    <a:cubicBezTo>
                      <a:pt x="272" y="262"/>
                      <a:pt x="272" y="262"/>
                      <a:pt x="272" y="262"/>
                    </a:cubicBezTo>
                    <a:cubicBezTo>
                      <a:pt x="239" y="292"/>
                      <a:pt x="239" y="292"/>
                      <a:pt x="239" y="292"/>
                    </a:cubicBezTo>
                    <a:cubicBezTo>
                      <a:pt x="239" y="292"/>
                      <a:pt x="239" y="292"/>
                      <a:pt x="239" y="292"/>
                    </a:cubicBezTo>
                    <a:cubicBezTo>
                      <a:pt x="234" y="296"/>
                      <a:pt x="226" y="297"/>
                      <a:pt x="220" y="294"/>
                    </a:cubicBezTo>
                    <a:cubicBezTo>
                      <a:pt x="184" y="274"/>
                      <a:pt x="184" y="274"/>
                      <a:pt x="184" y="274"/>
                    </a:cubicBezTo>
                    <a:cubicBezTo>
                      <a:pt x="187" y="283"/>
                      <a:pt x="190" y="292"/>
                      <a:pt x="193" y="301"/>
                    </a:cubicBezTo>
                    <a:cubicBezTo>
                      <a:pt x="220" y="381"/>
                      <a:pt x="241" y="443"/>
                      <a:pt x="244" y="536"/>
                    </a:cubicBezTo>
                    <a:close/>
                    <a:moveTo>
                      <a:pt x="464" y="79"/>
                    </a:moveTo>
                    <a:cubicBezTo>
                      <a:pt x="514" y="128"/>
                      <a:pt x="544" y="196"/>
                      <a:pt x="544" y="272"/>
                    </a:cubicBezTo>
                    <a:cubicBezTo>
                      <a:pt x="544" y="356"/>
                      <a:pt x="507" y="405"/>
                      <a:pt x="473" y="451"/>
                    </a:cubicBezTo>
                    <a:cubicBezTo>
                      <a:pt x="448" y="485"/>
                      <a:pt x="424" y="517"/>
                      <a:pt x="424" y="560"/>
                    </a:cubicBezTo>
                    <a:cubicBezTo>
                      <a:pt x="424" y="573"/>
                      <a:pt x="413" y="584"/>
                      <a:pt x="400" y="584"/>
                    </a:cubicBezTo>
                    <a:cubicBezTo>
                      <a:pt x="144" y="584"/>
                      <a:pt x="144" y="584"/>
                      <a:pt x="144" y="584"/>
                    </a:cubicBezTo>
                    <a:cubicBezTo>
                      <a:pt x="131" y="584"/>
                      <a:pt x="120" y="573"/>
                      <a:pt x="120" y="560"/>
                    </a:cubicBezTo>
                    <a:cubicBezTo>
                      <a:pt x="120" y="517"/>
                      <a:pt x="96" y="485"/>
                      <a:pt x="71" y="451"/>
                    </a:cubicBezTo>
                    <a:cubicBezTo>
                      <a:pt x="37" y="405"/>
                      <a:pt x="0" y="356"/>
                      <a:pt x="0" y="272"/>
                    </a:cubicBezTo>
                    <a:cubicBezTo>
                      <a:pt x="0" y="196"/>
                      <a:pt x="31" y="128"/>
                      <a:pt x="80" y="79"/>
                    </a:cubicBezTo>
                    <a:cubicBezTo>
                      <a:pt x="129" y="30"/>
                      <a:pt x="197" y="0"/>
                      <a:pt x="272" y="0"/>
                    </a:cubicBezTo>
                    <a:cubicBezTo>
                      <a:pt x="347" y="0"/>
                      <a:pt x="415" y="30"/>
                      <a:pt x="464" y="79"/>
                    </a:cubicBezTo>
                    <a:close/>
                  </a:path>
                </a:pathLst>
              </a:custGeom>
              <a:solidFill>
                <a:schemeClr val="tx1"/>
              </a:solidFill>
              <a:ln>
                <a:solidFill>
                  <a:schemeClr val="tx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ontserrat Light"/>
                  <a:buNone/>
                </a:pPr>
                <a:endParaRPr sz="1800" b="0" i="0" u="none" strike="noStrike" cap="none" dirty="0">
                  <a:solidFill>
                    <a:srgbClr val="000000"/>
                  </a:solidFill>
                  <a:latin typeface="Arial"/>
                  <a:ea typeface="Arial"/>
                  <a:cs typeface="Arial"/>
                  <a:sym typeface="Arial"/>
                </a:endParaRPr>
              </a:p>
            </p:txBody>
          </p:sp>
          <p:sp>
            <p:nvSpPr>
              <p:cNvPr id="19" name="Google Shape;1079;p39">
                <a:extLst>
                  <a:ext uri="{FF2B5EF4-FFF2-40B4-BE49-F238E27FC236}">
                    <a16:creationId xmlns:a16="http://schemas.microsoft.com/office/drawing/2014/main" id="{F76F1FA0-3BD1-09BF-91AD-AF96ED15E851}"/>
                  </a:ext>
                </a:extLst>
              </p:cNvPr>
              <p:cNvSpPr/>
              <p:nvPr/>
            </p:nvSpPr>
            <p:spPr>
              <a:xfrm>
                <a:off x="1022506" y="2018538"/>
                <a:ext cx="1184045" cy="720632"/>
              </a:xfrm>
              <a:custGeom>
                <a:avLst/>
                <a:gdLst/>
                <a:ahLst/>
                <a:cxnLst/>
                <a:rect l="l" t="t" r="r" b="b"/>
                <a:pathLst>
                  <a:path w="28885" h="17419" extrusionOk="0">
                    <a:moveTo>
                      <a:pt x="0" y="0"/>
                    </a:moveTo>
                    <a:lnTo>
                      <a:pt x="0" y="17419"/>
                    </a:lnTo>
                    <a:lnTo>
                      <a:pt x="28885" y="17419"/>
                    </a:lnTo>
                    <a:lnTo>
                      <a:pt x="28885" y="0"/>
                    </a:lnTo>
                    <a:close/>
                  </a:path>
                </a:pathLst>
              </a:custGeom>
              <a:solidFill>
                <a:schemeClr val="accent5">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2200" b="1" dirty="0">
                    <a:latin typeface="Times New Roman" panose="02020603050405020304" pitchFamily="18" charset="0"/>
                    <a:cs typeface="Times New Roman" panose="02020603050405020304" pitchFamily="18" charset="0"/>
                    <a:sym typeface="Roboto"/>
                  </a:rPr>
                  <a:t>01</a:t>
                </a:r>
                <a:endParaRPr sz="2200" b="1" dirty="0">
                  <a:latin typeface="Times New Roman" panose="02020603050405020304" pitchFamily="18" charset="0"/>
                  <a:cs typeface="Times New Roman" panose="02020603050405020304" pitchFamily="18" charset="0"/>
                  <a:sym typeface="Roboto"/>
                </a:endParaRPr>
              </a:p>
            </p:txBody>
          </p:sp>
          <p:sp>
            <p:nvSpPr>
              <p:cNvPr id="20" name="Google Shape;1079;p39">
                <a:extLst>
                  <a:ext uri="{FF2B5EF4-FFF2-40B4-BE49-F238E27FC236}">
                    <a16:creationId xmlns:a16="http://schemas.microsoft.com/office/drawing/2014/main" id="{7FA30306-838B-21E1-AD85-E1EF574C56D3}"/>
                  </a:ext>
                </a:extLst>
              </p:cNvPr>
              <p:cNvSpPr/>
              <p:nvPr/>
            </p:nvSpPr>
            <p:spPr>
              <a:xfrm>
                <a:off x="1022506" y="2948899"/>
                <a:ext cx="1184045" cy="720632"/>
              </a:xfrm>
              <a:custGeom>
                <a:avLst/>
                <a:gdLst/>
                <a:ahLst/>
                <a:cxnLst/>
                <a:rect l="l" t="t" r="r" b="b"/>
                <a:pathLst>
                  <a:path w="28885" h="17419" extrusionOk="0">
                    <a:moveTo>
                      <a:pt x="0" y="0"/>
                    </a:moveTo>
                    <a:lnTo>
                      <a:pt x="0" y="17419"/>
                    </a:lnTo>
                    <a:lnTo>
                      <a:pt x="28885" y="17419"/>
                    </a:lnTo>
                    <a:lnTo>
                      <a:pt x="28885" y="0"/>
                    </a:lnTo>
                    <a:close/>
                  </a:path>
                </a:pathLst>
              </a:custGeom>
              <a:solidFill>
                <a:schemeClr val="accent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2200" b="1" dirty="0">
                    <a:latin typeface="Times New Roman" panose="02020603050405020304" pitchFamily="18" charset="0"/>
                    <a:cs typeface="Times New Roman" panose="02020603050405020304" pitchFamily="18" charset="0"/>
                    <a:sym typeface="Roboto"/>
                  </a:rPr>
                  <a:t>02</a:t>
                </a:r>
                <a:endParaRPr sz="2200" b="1" dirty="0">
                  <a:latin typeface="Times New Roman" panose="02020603050405020304" pitchFamily="18" charset="0"/>
                  <a:cs typeface="Times New Roman" panose="02020603050405020304" pitchFamily="18" charset="0"/>
                  <a:sym typeface="Roboto"/>
                </a:endParaRPr>
              </a:p>
            </p:txBody>
          </p:sp>
          <p:sp>
            <p:nvSpPr>
              <p:cNvPr id="21" name="Google Shape;1079;p39">
                <a:extLst>
                  <a:ext uri="{FF2B5EF4-FFF2-40B4-BE49-F238E27FC236}">
                    <a16:creationId xmlns:a16="http://schemas.microsoft.com/office/drawing/2014/main" id="{AF74BDBC-DAF1-CABB-3E48-31AF7AB4CE2A}"/>
                  </a:ext>
                </a:extLst>
              </p:cNvPr>
              <p:cNvSpPr/>
              <p:nvPr/>
            </p:nvSpPr>
            <p:spPr>
              <a:xfrm>
                <a:off x="1022505" y="3944296"/>
                <a:ext cx="1184045" cy="720632"/>
              </a:xfrm>
              <a:custGeom>
                <a:avLst/>
                <a:gdLst/>
                <a:ahLst/>
                <a:cxnLst/>
                <a:rect l="l" t="t" r="r" b="b"/>
                <a:pathLst>
                  <a:path w="28885" h="17419" extrusionOk="0">
                    <a:moveTo>
                      <a:pt x="0" y="0"/>
                    </a:moveTo>
                    <a:lnTo>
                      <a:pt x="0" y="17419"/>
                    </a:lnTo>
                    <a:lnTo>
                      <a:pt x="28885" y="17419"/>
                    </a:lnTo>
                    <a:lnTo>
                      <a:pt x="28885" y="0"/>
                    </a:lnTo>
                    <a:close/>
                  </a:path>
                </a:pathLst>
              </a:custGeom>
              <a:solidFill>
                <a:schemeClr val="accent1">
                  <a:lumMod val="50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2200" b="1" dirty="0">
                    <a:latin typeface="Times New Roman" panose="02020603050405020304" pitchFamily="18" charset="0"/>
                    <a:cs typeface="Times New Roman" panose="02020603050405020304" pitchFamily="18" charset="0"/>
                    <a:sym typeface="Roboto"/>
                  </a:rPr>
                  <a:t>03</a:t>
                </a:r>
                <a:endParaRPr sz="2200" b="1" dirty="0">
                  <a:latin typeface="Times New Roman" panose="02020603050405020304" pitchFamily="18" charset="0"/>
                  <a:cs typeface="Times New Roman" panose="02020603050405020304" pitchFamily="18" charset="0"/>
                  <a:sym typeface="Roboto"/>
                </a:endParaRPr>
              </a:p>
            </p:txBody>
          </p:sp>
          <p:sp>
            <p:nvSpPr>
              <p:cNvPr id="22" name="TextBox 21">
                <a:extLst>
                  <a:ext uri="{FF2B5EF4-FFF2-40B4-BE49-F238E27FC236}">
                    <a16:creationId xmlns:a16="http://schemas.microsoft.com/office/drawing/2014/main" id="{0B56C4DA-0296-2B59-FB3E-B9EBBF304ED0}"/>
                  </a:ext>
                </a:extLst>
              </p:cNvPr>
              <p:cNvSpPr txBox="1"/>
              <p:nvPr/>
            </p:nvSpPr>
            <p:spPr>
              <a:xfrm>
                <a:off x="3980302" y="3023200"/>
                <a:ext cx="7316348" cy="64633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Customers with lower recency, higher frequency and monetary are the ones with higher RFM scores and are the premier customers</a:t>
                </a:r>
              </a:p>
            </p:txBody>
          </p:sp>
        </p:grpSp>
        <p:sp>
          <p:nvSpPr>
            <p:cNvPr id="23" name="Google Shape;1078;p39">
              <a:extLst>
                <a:ext uri="{FF2B5EF4-FFF2-40B4-BE49-F238E27FC236}">
                  <a16:creationId xmlns:a16="http://schemas.microsoft.com/office/drawing/2014/main" id="{4AC42F6D-ECD6-8AD1-ED5A-10DE508C669D}"/>
                </a:ext>
              </a:extLst>
            </p:cNvPr>
            <p:cNvSpPr/>
            <p:nvPr/>
          </p:nvSpPr>
          <p:spPr>
            <a:xfrm>
              <a:off x="2500198" y="4832768"/>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sym typeface="Fira Sans Extra Condensed Medium"/>
              </a:endParaRPr>
            </a:p>
          </p:txBody>
        </p:sp>
        <p:sp>
          <p:nvSpPr>
            <p:cNvPr id="24" name="TextBox 23">
              <a:extLst>
                <a:ext uri="{FF2B5EF4-FFF2-40B4-BE49-F238E27FC236}">
                  <a16:creationId xmlns:a16="http://schemas.microsoft.com/office/drawing/2014/main" id="{A9CFC71F-D95F-311A-C397-76FCF1A61E4A}"/>
                </a:ext>
              </a:extLst>
            </p:cNvPr>
            <p:cNvSpPr txBox="1"/>
            <p:nvPr/>
          </p:nvSpPr>
          <p:spPr>
            <a:xfrm>
              <a:off x="3969416" y="4895484"/>
              <a:ext cx="7360920" cy="646331"/>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Apriori</a:t>
              </a:r>
              <a:r>
                <a:rPr lang="en-IN" dirty="0">
                  <a:latin typeface="Times New Roman" panose="02020603050405020304" pitchFamily="18" charset="0"/>
                  <a:cs typeface="Times New Roman" panose="02020603050405020304" pitchFamily="18" charset="0"/>
                </a:rPr>
                <a:t> Algorithm helps in product recommendation, increase revenues, customer retention, etc</a:t>
              </a:r>
            </a:p>
          </p:txBody>
        </p:sp>
        <p:sp>
          <p:nvSpPr>
            <p:cNvPr id="26" name="Google Shape;1079;p39">
              <a:extLst>
                <a:ext uri="{FF2B5EF4-FFF2-40B4-BE49-F238E27FC236}">
                  <a16:creationId xmlns:a16="http://schemas.microsoft.com/office/drawing/2014/main" id="{77DC00AB-B3AD-E969-1A9F-2098407D76D9}"/>
                </a:ext>
              </a:extLst>
            </p:cNvPr>
            <p:cNvSpPr/>
            <p:nvPr/>
          </p:nvSpPr>
          <p:spPr>
            <a:xfrm>
              <a:off x="1011619" y="4858696"/>
              <a:ext cx="1184045" cy="720632"/>
            </a:xfrm>
            <a:custGeom>
              <a:avLst/>
              <a:gdLst/>
              <a:ahLst/>
              <a:cxnLst/>
              <a:rect l="l" t="t" r="r" b="b"/>
              <a:pathLst>
                <a:path w="28885" h="17419" extrusionOk="0">
                  <a:moveTo>
                    <a:pt x="0" y="0"/>
                  </a:moveTo>
                  <a:lnTo>
                    <a:pt x="0" y="17419"/>
                  </a:lnTo>
                  <a:lnTo>
                    <a:pt x="28885" y="17419"/>
                  </a:lnTo>
                  <a:lnTo>
                    <a:pt x="28885" y="0"/>
                  </a:lnTo>
                  <a:close/>
                </a:path>
              </a:pathLst>
            </a:custGeom>
            <a:solidFill>
              <a:schemeClr val="accent1">
                <a:lumMod val="50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2200" b="1" dirty="0">
                  <a:latin typeface="Times New Roman" panose="02020603050405020304" pitchFamily="18" charset="0"/>
                  <a:cs typeface="Times New Roman" panose="02020603050405020304" pitchFamily="18" charset="0"/>
                  <a:sym typeface="Roboto"/>
                </a:rPr>
                <a:t>04</a:t>
              </a:r>
              <a:endParaRPr sz="2200" b="1" dirty="0">
                <a:latin typeface="Times New Roman" panose="02020603050405020304" pitchFamily="18" charset="0"/>
                <a:cs typeface="Times New Roman" panose="02020603050405020304" pitchFamily="18" charset="0"/>
                <a:sym typeface="Roboto"/>
              </a:endParaRPr>
            </a:p>
          </p:txBody>
        </p:sp>
        <p:sp>
          <p:nvSpPr>
            <p:cNvPr id="28" name="Freeform: Shape 27">
              <a:extLst>
                <a:ext uri="{FF2B5EF4-FFF2-40B4-BE49-F238E27FC236}">
                  <a16:creationId xmlns:a16="http://schemas.microsoft.com/office/drawing/2014/main" id="{3D5D822A-27B0-3295-43AD-1A42E2C2E167}"/>
                </a:ext>
              </a:extLst>
            </p:cNvPr>
            <p:cNvSpPr/>
            <p:nvPr/>
          </p:nvSpPr>
          <p:spPr>
            <a:xfrm>
              <a:off x="2767814" y="5072439"/>
              <a:ext cx="469222" cy="467718"/>
            </a:xfrm>
            <a:custGeom>
              <a:avLst/>
              <a:gdLst>
                <a:gd name="connsiteX0" fmla="*/ 368621 w 371991"/>
                <a:gd name="connsiteY0" fmla="*/ 174405 h 370798"/>
                <a:gd name="connsiteX1" fmla="*/ 362670 w 371991"/>
                <a:gd name="connsiteY1" fmla="*/ 175588 h 370798"/>
                <a:gd name="connsiteX2" fmla="*/ 346318 w 371991"/>
                <a:gd name="connsiteY2" fmla="*/ 191940 h 370798"/>
                <a:gd name="connsiteX3" fmla="*/ 346318 w 371991"/>
                <a:gd name="connsiteY3" fmla="*/ 80756 h 370798"/>
                <a:gd name="connsiteX4" fmla="*/ 340858 w 371991"/>
                <a:gd name="connsiteY4" fmla="*/ 75296 h 370798"/>
                <a:gd name="connsiteX5" fmla="*/ 298906 w 371991"/>
                <a:gd name="connsiteY5" fmla="*/ 75296 h 370798"/>
                <a:gd name="connsiteX6" fmla="*/ 314135 w 371991"/>
                <a:gd name="connsiteY6" fmla="*/ 60068 h 370798"/>
                <a:gd name="connsiteX7" fmla="*/ 314141 w 371991"/>
                <a:gd name="connsiteY7" fmla="*/ 60061 h 370798"/>
                <a:gd name="connsiteX8" fmla="*/ 328815 w 371991"/>
                <a:gd name="connsiteY8" fmla="*/ 45387 h 370798"/>
                <a:gd name="connsiteX9" fmla="*/ 333690 w 371991"/>
                <a:gd name="connsiteY9" fmla="*/ 33615 h 370798"/>
                <a:gd name="connsiteX10" fmla="*/ 328815 w 371991"/>
                <a:gd name="connsiteY10" fmla="*/ 21843 h 370798"/>
                <a:gd name="connsiteX11" fmla="*/ 311847 w 371991"/>
                <a:gd name="connsiteY11" fmla="*/ 4875 h 370798"/>
                <a:gd name="connsiteX12" fmla="*/ 300075 w 371991"/>
                <a:gd name="connsiteY12" fmla="*/ 0 h 370798"/>
                <a:gd name="connsiteX13" fmla="*/ 288302 w 371991"/>
                <a:gd name="connsiteY13" fmla="*/ 4875 h 370798"/>
                <a:gd name="connsiteX14" fmla="*/ 273622 w 371991"/>
                <a:gd name="connsiteY14" fmla="*/ 19556 h 370798"/>
                <a:gd name="connsiteX15" fmla="*/ 255883 w 371991"/>
                <a:gd name="connsiteY15" fmla="*/ 37295 h 370798"/>
                <a:gd name="connsiteX16" fmla="*/ 217882 w 371991"/>
                <a:gd name="connsiteY16" fmla="*/ 75295 h 370798"/>
                <a:gd name="connsiteX17" fmla="*/ 48402 w 371991"/>
                <a:gd name="connsiteY17" fmla="*/ 75295 h 370798"/>
                <a:gd name="connsiteX18" fmla="*/ 48402 w 371991"/>
                <a:gd name="connsiteY18" fmla="*/ 21281 h 370798"/>
                <a:gd name="connsiteX19" fmla="*/ 42942 w 371991"/>
                <a:gd name="connsiteY19" fmla="*/ 15821 h 370798"/>
                <a:gd name="connsiteX20" fmla="*/ 0 w 371991"/>
                <a:gd name="connsiteY20" fmla="*/ 58764 h 370798"/>
                <a:gd name="connsiteX21" fmla="*/ 0 w 371991"/>
                <a:gd name="connsiteY21" fmla="*/ 290667 h 370798"/>
                <a:gd name="connsiteX22" fmla="*/ 129 w 371991"/>
                <a:gd name="connsiteY22" fmla="*/ 291841 h 370798"/>
                <a:gd name="connsiteX23" fmla="*/ 12495 w 371991"/>
                <a:gd name="connsiteY23" fmla="*/ 318310 h 370798"/>
                <a:gd name="connsiteX24" fmla="*/ 41360 w 371991"/>
                <a:gd name="connsiteY24" fmla="*/ 330055 h 370798"/>
                <a:gd name="connsiteX25" fmla="*/ 208202 w 371991"/>
                <a:gd name="connsiteY25" fmla="*/ 330055 h 370798"/>
                <a:gd name="connsiteX26" fmla="*/ 176780 w 371991"/>
                <a:gd name="connsiteY26" fmla="*/ 361477 h 370798"/>
                <a:gd name="connsiteX27" fmla="*/ 175596 w 371991"/>
                <a:gd name="connsiteY27" fmla="*/ 367428 h 370798"/>
                <a:gd name="connsiteX28" fmla="*/ 180641 w 371991"/>
                <a:gd name="connsiteY28" fmla="*/ 370798 h 370798"/>
                <a:gd name="connsiteX29" fmla="*/ 366531 w 371991"/>
                <a:gd name="connsiteY29" fmla="*/ 370798 h 370798"/>
                <a:gd name="connsiteX30" fmla="*/ 371991 w 371991"/>
                <a:gd name="connsiteY30" fmla="*/ 365338 h 370798"/>
                <a:gd name="connsiteX31" fmla="*/ 371991 w 371991"/>
                <a:gd name="connsiteY31" fmla="*/ 179449 h 370798"/>
                <a:gd name="connsiteX32" fmla="*/ 368621 w 371991"/>
                <a:gd name="connsiteY32" fmla="*/ 174405 h 370798"/>
                <a:gd name="connsiteX33" fmla="*/ 296026 w 371991"/>
                <a:gd name="connsiteY33" fmla="*/ 12598 h 370798"/>
                <a:gd name="connsiteX34" fmla="*/ 304126 w 371991"/>
                <a:gd name="connsiteY34" fmla="*/ 12598 h 370798"/>
                <a:gd name="connsiteX35" fmla="*/ 321094 w 371991"/>
                <a:gd name="connsiteY35" fmla="*/ 29566 h 370798"/>
                <a:gd name="connsiteX36" fmla="*/ 321094 w 371991"/>
                <a:gd name="connsiteY36" fmla="*/ 37667 h 370798"/>
                <a:gd name="connsiteX37" fmla="*/ 310275 w 371991"/>
                <a:gd name="connsiteY37" fmla="*/ 48487 h 370798"/>
                <a:gd name="connsiteX38" fmla="*/ 285205 w 371991"/>
                <a:gd name="connsiteY38" fmla="*/ 23417 h 370798"/>
                <a:gd name="connsiteX39" fmla="*/ 296026 w 371991"/>
                <a:gd name="connsiteY39" fmla="*/ 12598 h 370798"/>
                <a:gd name="connsiteX40" fmla="*/ 277484 w 371991"/>
                <a:gd name="connsiteY40" fmla="*/ 31139 h 370798"/>
                <a:gd name="connsiteX41" fmla="*/ 302553 w 371991"/>
                <a:gd name="connsiteY41" fmla="*/ 56208 h 370798"/>
                <a:gd name="connsiteX42" fmla="*/ 292535 w 371991"/>
                <a:gd name="connsiteY42" fmla="*/ 66226 h 370798"/>
                <a:gd name="connsiteX43" fmla="*/ 267467 w 371991"/>
                <a:gd name="connsiteY43" fmla="*/ 41157 h 370798"/>
                <a:gd name="connsiteX44" fmla="*/ 277484 w 371991"/>
                <a:gd name="connsiteY44" fmla="*/ 31139 h 370798"/>
                <a:gd name="connsiteX45" fmla="*/ 361072 w 371991"/>
                <a:gd name="connsiteY45" fmla="*/ 240800 h 370798"/>
                <a:gd name="connsiteX46" fmla="*/ 350999 w 371991"/>
                <a:gd name="connsiteY46" fmla="*/ 240800 h 370798"/>
                <a:gd name="connsiteX47" fmla="*/ 345539 w 371991"/>
                <a:gd name="connsiteY47" fmla="*/ 246260 h 370798"/>
                <a:gd name="connsiteX48" fmla="*/ 350999 w 371991"/>
                <a:gd name="connsiteY48" fmla="*/ 251720 h 370798"/>
                <a:gd name="connsiteX49" fmla="*/ 361072 w 371991"/>
                <a:gd name="connsiteY49" fmla="*/ 251720 h 370798"/>
                <a:gd name="connsiteX50" fmla="*/ 361072 w 371991"/>
                <a:gd name="connsiteY50" fmla="*/ 268174 h 370798"/>
                <a:gd name="connsiteX51" fmla="*/ 350999 w 371991"/>
                <a:gd name="connsiteY51" fmla="*/ 268174 h 370798"/>
                <a:gd name="connsiteX52" fmla="*/ 345539 w 371991"/>
                <a:gd name="connsiteY52" fmla="*/ 273634 h 370798"/>
                <a:gd name="connsiteX53" fmla="*/ 350999 w 371991"/>
                <a:gd name="connsiteY53" fmla="*/ 279094 h 370798"/>
                <a:gd name="connsiteX54" fmla="*/ 361072 w 371991"/>
                <a:gd name="connsiteY54" fmla="*/ 279094 h 370798"/>
                <a:gd name="connsiteX55" fmla="*/ 361072 w 371991"/>
                <a:gd name="connsiteY55" fmla="*/ 295546 h 370798"/>
                <a:gd name="connsiteX56" fmla="*/ 350999 w 371991"/>
                <a:gd name="connsiteY56" fmla="*/ 295546 h 370798"/>
                <a:gd name="connsiteX57" fmla="*/ 345539 w 371991"/>
                <a:gd name="connsiteY57" fmla="*/ 301006 h 370798"/>
                <a:gd name="connsiteX58" fmla="*/ 350999 w 371991"/>
                <a:gd name="connsiteY58" fmla="*/ 306466 h 370798"/>
                <a:gd name="connsiteX59" fmla="*/ 361072 w 371991"/>
                <a:gd name="connsiteY59" fmla="*/ 306466 h 370798"/>
                <a:gd name="connsiteX60" fmla="*/ 361072 w 371991"/>
                <a:gd name="connsiteY60" fmla="*/ 322919 h 370798"/>
                <a:gd name="connsiteX61" fmla="*/ 350999 w 371991"/>
                <a:gd name="connsiteY61" fmla="*/ 322919 h 370798"/>
                <a:gd name="connsiteX62" fmla="*/ 345539 w 371991"/>
                <a:gd name="connsiteY62" fmla="*/ 328379 h 370798"/>
                <a:gd name="connsiteX63" fmla="*/ 350999 w 371991"/>
                <a:gd name="connsiteY63" fmla="*/ 333839 h 370798"/>
                <a:gd name="connsiteX64" fmla="*/ 361072 w 371991"/>
                <a:gd name="connsiteY64" fmla="*/ 333839 h 370798"/>
                <a:gd name="connsiteX65" fmla="*/ 361072 w 371991"/>
                <a:gd name="connsiteY65" fmla="*/ 359880 h 370798"/>
                <a:gd name="connsiteX66" fmla="*/ 193822 w 371991"/>
                <a:gd name="connsiteY66" fmla="*/ 359880 h 370798"/>
                <a:gd name="connsiteX67" fmla="*/ 248972 w 371991"/>
                <a:gd name="connsiteY67" fmla="*/ 304730 h 370798"/>
                <a:gd name="connsiteX68" fmla="*/ 248972 w 371991"/>
                <a:gd name="connsiteY68" fmla="*/ 297009 h 370798"/>
                <a:gd name="connsiteX69" fmla="*/ 248189 w 371991"/>
                <a:gd name="connsiteY69" fmla="*/ 296363 h 370798"/>
                <a:gd name="connsiteX70" fmla="*/ 241250 w 371991"/>
                <a:gd name="connsiteY70" fmla="*/ 297009 h 370798"/>
                <a:gd name="connsiteX71" fmla="*/ 219122 w 371991"/>
                <a:gd name="connsiteY71" fmla="*/ 319136 h 370798"/>
                <a:gd name="connsiteX72" fmla="*/ 41361 w 371991"/>
                <a:gd name="connsiteY72" fmla="*/ 319136 h 370798"/>
                <a:gd name="connsiteX73" fmla="*/ 10946 w 371991"/>
                <a:gd name="connsiteY73" fmla="*/ 289679 h 370798"/>
                <a:gd name="connsiteX74" fmla="*/ 11187 w 371991"/>
                <a:gd name="connsiteY74" fmla="*/ 286595 h 370798"/>
                <a:gd name="connsiteX75" fmla="*/ 11190 w 371991"/>
                <a:gd name="connsiteY75" fmla="*/ 286578 h 370798"/>
                <a:gd name="connsiteX76" fmla="*/ 11407 w 371991"/>
                <a:gd name="connsiteY76" fmla="*/ 285135 h 370798"/>
                <a:gd name="connsiteX77" fmla="*/ 11437 w 371991"/>
                <a:gd name="connsiteY77" fmla="*/ 284972 h 370798"/>
                <a:gd name="connsiteX78" fmla="*/ 11692 w 371991"/>
                <a:gd name="connsiteY78" fmla="*/ 283698 h 370798"/>
                <a:gd name="connsiteX79" fmla="*/ 11774 w 371991"/>
                <a:gd name="connsiteY79" fmla="*/ 283346 h 370798"/>
                <a:gd name="connsiteX80" fmla="*/ 12042 w 371991"/>
                <a:gd name="connsiteY80" fmla="*/ 282279 h 370798"/>
                <a:gd name="connsiteX81" fmla="*/ 12205 w 371991"/>
                <a:gd name="connsiteY81" fmla="*/ 281707 h 370798"/>
                <a:gd name="connsiteX82" fmla="*/ 12455 w 371991"/>
                <a:gd name="connsiteY82" fmla="*/ 280879 h 370798"/>
                <a:gd name="connsiteX83" fmla="*/ 12732 w 371991"/>
                <a:gd name="connsiteY83" fmla="*/ 280063 h 370798"/>
                <a:gd name="connsiteX84" fmla="*/ 12935 w 371991"/>
                <a:gd name="connsiteY84" fmla="*/ 279495 h 370798"/>
                <a:gd name="connsiteX85" fmla="*/ 13354 w 371991"/>
                <a:gd name="connsiteY85" fmla="*/ 278433 h 370798"/>
                <a:gd name="connsiteX86" fmla="*/ 13479 w 371991"/>
                <a:gd name="connsiteY86" fmla="*/ 278129 h 370798"/>
                <a:gd name="connsiteX87" fmla="*/ 14064 w 371991"/>
                <a:gd name="connsiteY87" fmla="*/ 276836 h 370798"/>
                <a:gd name="connsiteX88" fmla="*/ 14090 w 371991"/>
                <a:gd name="connsiteY88" fmla="*/ 276782 h 370798"/>
                <a:gd name="connsiteX89" fmla="*/ 36431 w 371991"/>
                <a:gd name="connsiteY89" fmla="*/ 259310 h 370798"/>
                <a:gd name="connsiteX90" fmla="*/ 36514 w 371991"/>
                <a:gd name="connsiteY90" fmla="*/ 259292 h 370798"/>
                <a:gd name="connsiteX91" fmla="*/ 37881 w 371991"/>
                <a:gd name="connsiteY91" fmla="*/ 259047 h 370798"/>
                <a:gd name="connsiteX92" fmla="*/ 38112 w 371991"/>
                <a:gd name="connsiteY92" fmla="*/ 259008 h 370798"/>
                <a:gd name="connsiteX93" fmla="*/ 39365 w 371991"/>
                <a:gd name="connsiteY93" fmla="*/ 258848 h 370798"/>
                <a:gd name="connsiteX94" fmla="*/ 39718 w 371991"/>
                <a:gd name="connsiteY94" fmla="*/ 258805 h 370798"/>
                <a:gd name="connsiteX95" fmla="*/ 40939 w 371991"/>
                <a:gd name="connsiteY95" fmla="*/ 258712 h 370798"/>
                <a:gd name="connsiteX96" fmla="*/ 41327 w 371991"/>
                <a:gd name="connsiteY96" fmla="*/ 258684 h 370798"/>
                <a:gd name="connsiteX97" fmla="*/ 42942 w 371991"/>
                <a:gd name="connsiteY97" fmla="*/ 258643 h 370798"/>
                <a:gd name="connsiteX98" fmla="*/ 48402 w 371991"/>
                <a:gd name="connsiteY98" fmla="*/ 253183 h 370798"/>
                <a:gd name="connsiteX99" fmla="*/ 48402 w 371991"/>
                <a:gd name="connsiteY99" fmla="*/ 213595 h 370798"/>
                <a:gd name="connsiteX100" fmla="*/ 42942 w 371991"/>
                <a:gd name="connsiteY100" fmla="*/ 208135 h 370798"/>
                <a:gd name="connsiteX101" fmla="*/ 37482 w 371991"/>
                <a:gd name="connsiteY101" fmla="*/ 213595 h 370798"/>
                <a:gd name="connsiteX102" fmla="*/ 37482 w 371991"/>
                <a:gd name="connsiteY102" fmla="*/ 248067 h 370798"/>
                <a:gd name="connsiteX103" fmla="*/ 12956 w 371991"/>
                <a:gd name="connsiteY103" fmla="*/ 259935 h 370798"/>
                <a:gd name="connsiteX104" fmla="*/ 10919 w 371991"/>
                <a:gd name="connsiteY104" fmla="*/ 262081 h 370798"/>
                <a:gd name="connsiteX105" fmla="*/ 10919 w 371991"/>
                <a:gd name="connsiteY105" fmla="*/ 58764 h 370798"/>
                <a:gd name="connsiteX106" fmla="*/ 37482 w 371991"/>
                <a:gd name="connsiteY106" fmla="*/ 27206 h 370798"/>
                <a:gd name="connsiteX107" fmla="*/ 37482 w 371991"/>
                <a:gd name="connsiteY107" fmla="*/ 80756 h 370798"/>
                <a:gd name="connsiteX108" fmla="*/ 37482 w 371991"/>
                <a:gd name="connsiteY108" fmla="*/ 191756 h 370798"/>
                <a:gd name="connsiteX109" fmla="*/ 37482 w 371991"/>
                <a:gd name="connsiteY109" fmla="*/ 191756 h 370798"/>
                <a:gd name="connsiteX110" fmla="*/ 42942 w 371991"/>
                <a:gd name="connsiteY110" fmla="*/ 197216 h 370798"/>
                <a:gd name="connsiteX111" fmla="*/ 48402 w 371991"/>
                <a:gd name="connsiteY111" fmla="*/ 191756 h 370798"/>
                <a:gd name="connsiteX112" fmla="*/ 48402 w 371991"/>
                <a:gd name="connsiteY112" fmla="*/ 191756 h 370798"/>
                <a:gd name="connsiteX113" fmla="*/ 48402 w 371991"/>
                <a:gd name="connsiteY113" fmla="*/ 86216 h 370798"/>
                <a:gd name="connsiteX114" fmla="*/ 206963 w 371991"/>
                <a:gd name="connsiteY114" fmla="*/ 86216 h 370798"/>
                <a:gd name="connsiteX115" fmla="*/ 176779 w 371991"/>
                <a:gd name="connsiteY115" fmla="*/ 116400 h 370798"/>
                <a:gd name="connsiteX116" fmla="*/ 176779 w 371991"/>
                <a:gd name="connsiteY116" fmla="*/ 124121 h 370798"/>
                <a:gd name="connsiteX117" fmla="*/ 184500 w 371991"/>
                <a:gd name="connsiteY117" fmla="*/ 124121 h 370798"/>
                <a:gd name="connsiteX118" fmla="*/ 224005 w 371991"/>
                <a:gd name="connsiteY118" fmla="*/ 84617 h 370798"/>
                <a:gd name="connsiteX119" fmla="*/ 224008 w 371991"/>
                <a:gd name="connsiteY119" fmla="*/ 84613 h 370798"/>
                <a:gd name="connsiteX120" fmla="*/ 259743 w 371991"/>
                <a:gd name="connsiteY120" fmla="*/ 48878 h 370798"/>
                <a:gd name="connsiteX121" fmla="*/ 284811 w 371991"/>
                <a:gd name="connsiteY121" fmla="*/ 73948 h 370798"/>
                <a:gd name="connsiteX122" fmla="*/ 281870 w 371991"/>
                <a:gd name="connsiteY122" fmla="*/ 76889 h 370798"/>
                <a:gd name="connsiteX123" fmla="*/ 281863 w 371991"/>
                <a:gd name="connsiteY123" fmla="*/ 76895 h 370798"/>
                <a:gd name="connsiteX124" fmla="*/ 171771 w 371991"/>
                <a:gd name="connsiteY124" fmla="*/ 186989 h 370798"/>
                <a:gd name="connsiteX125" fmla="*/ 146703 w 371991"/>
                <a:gd name="connsiteY125" fmla="*/ 161920 h 370798"/>
                <a:gd name="connsiteX126" fmla="*/ 168403 w 371991"/>
                <a:gd name="connsiteY126" fmla="*/ 140220 h 370798"/>
                <a:gd name="connsiteX127" fmla="*/ 168403 w 371991"/>
                <a:gd name="connsiteY127" fmla="*/ 132498 h 370798"/>
                <a:gd name="connsiteX128" fmla="*/ 160682 w 371991"/>
                <a:gd name="connsiteY128" fmla="*/ 132498 h 370798"/>
                <a:gd name="connsiteX129" fmla="*/ 135120 w 371991"/>
                <a:gd name="connsiteY129" fmla="*/ 158059 h 370798"/>
                <a:gd name="connsiteX130" fmla="*/ 134736 w 371991"/>
                <a:gd name="connsiteY130" fmla="*/ 158489 h 370798"/>
                <a:gd name="connsiteX131" fmla="*/ 134622 w 371991"/>
                <a:gd name="connsiteY131" fmla="*/ 158643 h 370798"/>
                <a:gd name="connsiteX132" fmla="*/ 134399 w 371991"/>
                <a:gd name="connsiteY132" fmla="*/ 158956 h 370798"/>
                <a:gd name="connsiteX133" fmla="*/ 134285 w 371991"/>
                <a:gd name="connsiteY133" fmla="*/ 159147 h 370798"/>
                <a:gd name="connsiteX134" fmla="*/ 134114 w 371991"/>
                <a:gd name="connsiteY134" fmla="*/ 159457 h 370798"/>
                <a:gd name="connsiteX135" fmla="*/ 134016 w 371991"/>
                <a:gd name="connsiteY135" fmla="*/ 159666 h 370798"/>
                <a:gd name="connsiteX136" fmla="*/ 133880 w 371991"/>
                <a:gd name="connsiteY136" fmla="*/ 159990 h 370798"/>
                <a:gd name="connsiteX137" fmla="*/ 133833 w 371991"/>
                <a:gd name="connsiteY137" fmla="*/ 160104 h 370798"/>
                <a:gd name="connsiteX138" fmla="*/ 123196 w 371991"/>
                <a:gd name="connsiteY138" fmla="*/ 190237 h 370798"/>
                <a:gd name="connsiteX139" fmla="*/ 115943 w 371991"/>
                <a:gd name="connsiteY139" fmla="*/ 210783 h 370798"/>
                <a:gd name="connsiteX140" fmla="*/ 115727 w 371991"/>
                <a:gd name="connsiteY140" fmla="*/ 211613 h 370798"/>
                <a:gd name="connsiteX141" fmla="*/ 97569 w 371991"/>
                <a:gd name="connsiteY141" fmla="*/ 211613 h 370798"/>
                <a:gd name="connsiteX142" fmla="*/ 92109 w 371991"/>
                <a:gd name="connsiteY142" fmla="*/ 217073 h 370798"/>
                <a:gd name="connsiteX143" fmla="*/ 97569 w 371991"/>
                <a:gd name="connsiteY143" fmla="*/ 222533 h 370798"/>
                <a:gd name="connsiteX144" fmla="*/ 248773 w 371991"/>
                <a:gd name="connsiteY144" fmla="*/ 222533 h 370798"/>
                <a:gd name="connsiteX145" fmla="*/ 254233 w 371991"/>
                <a:gd name="connsiteY145" fmla="*/ 217073 h 370798"/>
                <a:gd name="connsiteX146" fmla="*/ 248773 w 371991"/>
                <a:gd name="connsiteY146" fmla="*/ 211613 h 370798"/>
                <a:gd name="connsiteX147" fmla="*/ 140291 w 371991"/>
                <a:gd name="connsiteY147" fmla="*/ 211613 h 370798"/>
                <a:gd name="connsiteX148" fmla="*/ 173588 w 371991"/>
                <a:gd name="connsiteY148" fmla="*/ 199859 h 370798"/>
                <a:gd name="connsiteX149" fmla="*/ 173670 w 371991"/>
                <a:gd name="connsiteY149" fmla="*/ 199825 h 370798"/>
                <a:gd name="connsiteX150" fmla="*/ 174052 w 371991"/>
                <a:gd name="connsiteY150" fmla="*/ 199666 h 370798"/>
                <a:gd name="connsiteX151" fmla="*/ 174201 w 371991"/>
                <a:gd name="connsiteY151" fmla="*/ 199597 h 370798"/>
                <a:gd name="connsiteX152" fmla="*/ 174587 w 371991"/>
                <a:gd name="connsiteY152" fmla="*/ 199383 h 370798"/>
                <a:gd name="connsiteX153" fmla="*/ 174709 w 371991"/>
                <a:gd name="connsiteY153" fmla="*/ 199310 h 370798"/>
                <a:gd name="connsiteX154" fmla="*/ 175094 w 371991"/>
                <a:gd name="connsiteY154" fmla="*/ 199036 h 370798"/>
                <a:gd name="connsiteX155" fmla="*/ 175189 w 371991"/>
                <a:gd name="connsiteY155" fmla="*/ 198967 h 370798"/>
                <a:gd name="connsiteX156" fmla="*/ 175631 w 371991"/>
                <a:gd name="connsiteY156" fmla="*/ 198572 h 370798"/>
                <a:gd name="connsiteX157" fmla="*/ 287986 w 371991"/>
                <a:gd name="connsiteY157" fmla="*/ 86217 h 370798"/>
                <a:gd name="connsiteX158" fmla="*/ 335397 w 371991"/>
                <a:gd name="connsiteY158" fmla="*/ 86217 h 370798"/>
                <a:gd name="connsiteX159" fmla="*/ 335397 w 371991"/>
                <a:gd name="connsiteY159" fmla="*/ 202861 h 370798"/>
                <a:gd name="connsiteX160" fmla="*/ 257296 w 371991"/>
                <a:gd name="connsiteY160" fmla="*/ 280962 h 370798"/>
                <a:gd name="connsiteX161" fmla="*/ 257296 w 371991"/>
                <a:gd name="connsiteY161" fmla="*/ 288684 h 370798"/>
                <a:gd name="connsiteX162" fmla="*/ 257711 w 371991"/>
                <a:gd name="connsiteY162" fmla="*/ 289059 h 370798"/>
                <a:gd name="connsiteX163" fmla="*/ 261157 w 371991"/>
                <a:gd name="connsiteY163" fmla="*/ 290283 h 370798"/>
                <a:gd name="connsiteX164" fmla="*/ 264603 w 371991"/>
                <a:gd name="connsiteY164" fmla="*/ 289059 h 370798"/>
                <a:gd name="connsiteX165" fmla="*/ 265018 w 371991"/>
                <a:gd name="connsiteY165" fmla="*/ 288684 h 370798"/>
                <a:gd name="connsiteX166" fmla="*/ 265020 w 371991"/>
                <a:gd name="connsiteY166" fmla="*/ 288682 h 370798"/>
                <a:gd name="connsiteX167" fmla="*/ 361072 w 371991"/>
                <a:gd name="connsiteY167" fmla="*/ 192629 h 370798"/>
                <a:gd name="connsiteX168" fmla="*/ 361072 w 371991"/>
                <a:gd name="connsiteY168" fmla="*/ 240800 h 370798"/>
                <a:gd name="connsiteX169" fmla="*/ 161785 w 371991"/>
                <a:gd name="connsiteY169" fmla="*/ 192444 h 370798"/>
                <a:gd name="connsiteX170" fmla="*/ 146145 w 371991"/>
                <a:gd name="connsiteY170" fmla="*/ 197965 h 370798"/>
                <a:gd name="connsiteX171" fmla="*/ 135725 w 371991"/>
                <a:gd name="connsiteY171" fmla="*/ 187545 h 370798"/>
                <a:gd name="connsiteX172" fmla="*/ 141246 w 371991"/>
                <a:gd name="connsiteY172" fmla="*/ 171906 h 370798"/>
                <a:gd name="connsiteX173" fmla="*/ 161785 w 371991"/>
                <a:gd name="connsiteY173" fmla="*/ 192444 h 37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371991" h="370798">
                  <a:moveTo>
                    <a:pt x="368621" y="174405"/>
                  </a:moveTo>
                  <a:cubicBezTo>
                    <a:pt x="366580" y="173559"/>
                    <a:pt x="364232" y="174026"/>
                    <a:pt x="362670" y="175588"/>
                  </a:cubicBezTo>
                  <a:lnTo>
                    <a:pt x="346318" y="191940"/>
                  </a:lnTo>
                  <a:lnTo>
                    <a:pt x="346318" y="80756"/>
                  </a:lnTo>
                  <a:cubicBezTo>
                    <a:pt x="346318" y="77740"/>
                    <a:pt x="343873" y="75296"/>
                    <a:pt x="340858" y="75296"/>
                  </a:cubicBezTo>
                  <a:lnTo>
                    <a:pt x="298906" y="75296"/>
                  </a:lnTo>
                  <a:lnTo>
                    <a:pt x="314135" y="60068"/>
                  </a:lnTo>
                  <a:cubicBezTo>
                    <a:pt x="314137" y="60066"/>
                    <a:pt x="314139" y="60063"/>
                    <a:pt x="314141" y="60061"/>
                  </a:cubicBezTo>
                  <a:lnTo>
                    <a:pt x="328815" y="45387"/>
                  </a:lnTo>
                  <a:cubicBezTo>
                    <a:pt x="331958" y="42244"/>
                    <a:pt x="333690" y="38062"/>
                    <a:pt x="333690" y="33615"/>
                  </a:cubicBezTo>
                  <a:cubicBezTo>
                    <a:pt x="333690" y="29169"/>
                    <a:pt x="331958" y="24988"/>
                    <a:pt x="328815" y="21843"/>
                  </a:cubicBezTo>
                  <a:lnTo>
                    <a:pt x="311847" y="4875"/>
                  </a:lnTo>
                  <a:cubicBezTo>
                    <a:pt x="308703" y="1731"/>
                    <a:pt x="304521" y="0"/>
                    <a:pt x="300075" y="0"/>
                  </a:cubicBezTo>
                  <a:cubicBezTo>
                    <a:pt x="295628" y="0"/>
                    <a:pt x="291447" y="1731"/>
                    <a:pt x="288302" y="4875"/>
                  </a:cubicBezTo>
                  <a:lnTo>
                    <a:pt x="273622" y="19556"/>
                  </a:lnTo>
                  <a:lnTo>
                    <a:pt x="255883" y="37295"/>
                  </a:lnTo>
                  <a:lnTo>
                    <a:pt x="217882" y="75295"/>
                  </a:lnTo>
                  <a:lnTo>
                    <a:pt x="48402" y="75295"/>
                  </a:lnTo>
                  <a:lnTo>
                    <a:pt x="48402" y="21281"/>
                  </a:lnTo>
                  <a:cubicBezTo>
                    <a:pt x="48402" y="18265"/>
                    <a:pt x="45958" y="15821"/>
                    <a:pt x="42942" y="15821"/>
                  </a:cubicBezTo>
                  <a:cubicBezTo>
                    <a:pt x="19264" y="15822"/>
                    <a:pt x="0" y="35085"/>
                    <a:pt x="0" y="58764"/>
                  </a:cubicBezTo>
                  <a:lnTo>
                    <a:pt x="0" y="290667"/>
                  </a:lnTo>
                  <a:cubicBezTo>
                    <a:pt x="0" y="291071"/>
                    <a:pt x="46" y="291463"/>
                    <a:pt x="129" y="291841"/>
                  </a:cubicBezTo>
                  <a:cubicBezTo>
                    <a:pt x="883" y="301888"/>
                    <a:pt x="5230" y="311224"/>
                    <a:pt x="12495" y="318310"/>
                  </a:cubicBezTo>
                  <a:cubicBezTo>
                    <a:pt x="20260" y="325884"/>
                    <a:pt x="30511" y="330055"/>
                    <a:pt x="41360" y="330055"/>
                  </a:cubicBezTo>
                  <a:lnTo>
                    <a:pt x="208202" y="330055"/>
                  </a:lnTo>
                  <a:lnTo>
                    <a:pt x="176780" y="361477"/>
                  </a:lnTo>
                  <a:cubicBezTo>
                    <a:pt x="175219" y="363039"/>
                    <a:pt x="174752" y="365387"/>
                    <a:pt x="175596" y="367428"/>
                  </a:cubicBezTo>
                  <a:cubicBezTo>
                    <a:pt x="176441" y="369468"/>
                    <a:pt x="178433" y="370798"/>
                    <a:pt x="180641" y="370798"/>
                  </a:cubicBezTo>
                  <a:lnTo>
                    <a:pt x="366531" y="370798"/>
                  </a:lnTo>
                  <a:cubicBezTo>
                    <a:pt x="369546" y="370798"/>
                    <a:pt x="371991" y="368354"/>
                    <a:pt x="371991" y="365338"/>
                  </a:cubicBezTo>
                  <a:lnTo>
                    <a:pt x="371991" y="179449"/>
                  </a:lnTo>
                  <a:cubicBezTo>
                    <a:pt x="371991" y="177241"/>
                    <a:pt x="370660" y="175250"/>
                    <a:pt x="368621" y="174405"/>
                  </a:cubicBezTo>
                  <a:close/>
                  <a:moveTo>
                    <a:pt x="296026" y="12598"/>
                  </a:moveTo>
                  <a:cubicBezTo>
                    <a:pt x="298258" y="10364"/>
                    <a:pt x="301894" y="10364"/>
                    <a:pt x="304126" y="12598"/>
                  </a:cubicBezTo>
                  <a:lnTo>
                    <a:pt x="321094" y="29566"/>
                  </a:lnTo>
                  <a:cubicBezTo>
                    <a:pt x="323328" y="31799"/>
                    <a:pt x="323328" y="35434"/>
                    <a:pt x="321094" y="37667"/>
                  </a:cubicBezTo>
                  <a:lnTo>
                    <a:pt x="310275" y="48487"/>
                  </a:lnTo>
                  <a:lnTo>
                    <a:pt x="285205" y="23417"/>
                  </a:lnTo>
                  <a:lnTo>
                    <a:pt x="296026" y="12598"/>
                  </a:lnTo>
                  <a:close/>
                  <a:moveTo>
                    <a:pt x="277484" y="31139"/>
                  </a:moveTo>
                  <a:lnTo>
                    <a:pt x="302553" y="56208"/>
                  </a:lnTo>
                  <a:lnTo>
                    <a:pt x="292535" y="66226"/>
                  </a:lnTo>
                  <a:lnTo>
                    <a:pt x="267467" y="41157"/>
                  </a:lnTo>
                  <a:lnTo>
                    <a:pt x="277484" y="31139"/>
                  </a:lnTo>
                  <a:close/>
                  <a:moveTo>
                    <a:pt x="361072" y="240800"/>
                  </a:moveTo>
                  <a:lnTo>
                    <a:pt x="350999" y="240800"/>
                  </a:lnTo>
                  <a:cubicBezTo>
                    <a:pt x="347983" y="240800"/>
                    <a:pt x="345539" y="243244"/>
                    <a:pt x="345539" y="246260"/>
                  </a:cubicBezTo>
                  <a:cubicBezTo>
                    <a:pt x="345539" y="249276"/>
                    <a:pt x="347983" y="251720"/>
                    <a:pt x="350999" y="251720"/>
                  </a:cubicBezTo>
                  <a:lnTo>
                    <a:pt x="361072" y="251720"/>
                  </a:lnTo>
                  <a:lnTo>
                    <a:pt x="361072" y="268174"/>
                  </a:lnTo>
                  <a:lnTo>
                    <a:pt x="350999" y="268174"/>
                  </a:lnTo>
                  <a:cubicBezTo>
                    <a:pt x="347983" y="268174"/>
                    <a:pt x="345539" y="270618"/>
                    <a:pt x="345539" y="273634"/>
                  </a:cubicBezTo>
                  <a:cubicBezTo>
                    <a:pt x="345539" y="276649"/>
                    <a:pt x="347983" y="279094"/>
                    <a:pt x="350999" y="279094"/>
                  </a:cubicBezTo>
                  <a:lnTo>
                    <a:pt x="361072" y="279094"/>
                  </a:lnTo>
                  <a:lnTo>
                    <a:pt x="361072" y="295546"/>
                  </a:lnTo>
                  <a:lnTo>
                    <a:pt x="350999" y="295546"/>
                  </a:lnTo>
                  <a:cubicBezTo>
                    <a:pt x="347983" y="295546"/>
                    <a:pt x="345539" y="297990"/>
                    <a:pt x="345539" y="301006"/>
                  </a:cubicBezTo>
                  <a:cubicBezTo>
                    <a:pt x="345539" y="304022"/>
                    <a:pt x="347983" y="306466"/>
                    <a:pt x="350999" y="306466"/>
                  </a:cubicBezTo>
                  <a:lnTo>
                    <a:pt x="361072" y="306466"/>
                  </a:lnTo>
                  <a:lnTo>
                    <a:pt x="361072" y="322919"/>
                  </a:lnTo>
                  <a:lnTo>
                    <a:pt x="350999" y="322919"/>
                  </a:lnTo>
                  <a:cubicBezTo>
                    <a:pt x="347983" y="322919"/>
                    <a:pt x="345539" y="325364"/>
                    <a:pt x="345539" y="328379"/>
                  </a:cubicBezTo>
                  <a:cubicBezTo>
                    <a:pt x="345539" y="331395"/>
                    <a:pt x="347983" y="333839"/>
                    <a:pt x="350999" y="333839"/>
                  </a:cubicBezTo>
                  <a:lnTo>
                    <a:pt x="361072" y="333839"/>
                  </a:lnTo>
                  <a:lnTo>
                    <a:pt x="361072" y="359880"/>
                  </a:lnTo>
                  <a:lnTo>
                    <a:pt x="193822" y="359880"/>
                  </a:lnTo>
                  <a:lnTo>
                    <a:pt x="248972" y="304730"/>
                  </a:lnTo>
                  <a:cubicBezTo>
                    <a:pt x="251105" y="302597"/>
                    <a:pt x="251105" y="299141"/>
                    <a:pt x="248972" y="297009"/>
                  </a:cubicBezTo>
                  <a:cubicBezTo>
                    <a:pt x="248728" y="296764"/>
                    <a:pt x="248465" y="296552"/>
                    <a:pt x="248189" y="296363"/>
                  </a:cubicBezTo>
                  <a:cubicBezTo>
                    <a:pt x="246063" y="294907"/>
                    <a:pt x="243138" y="295121"/>
                    <a:pt x="241250" y="297009"/>
                  </a:cubicBezTo>
                  <a:lnTo>
                    <a:pt x="219122" y="319136"/>
                  </a:lnTo>
                  <a:lnTo>
                    <a:pt x="41361" y="319136"/>
                  </a:lnTo>
                  <a:cubicBezTo>
                    <a:pt x="24801" y="319136"/>
                    <a:pt x="11471" y="306208"/>
                    <a:pt x="10946" y="289679"/>
                  </a:cubicBezTo>
                  <a:cubicBezTo>
                    <a:pt x="10977" y="288641"/>
                    <a:pt x="11058" y="287612"/>
                    <a:pt x="11187" y="286595"/>
                  </a:cubicBezTo>
                  <a:cubicBezTo>
                    <a:pt x="11188" y="286589"/>
                    <a:pt x="11189" y="286583"/>
                    <a:pt x="11190" y="286578"/>
                  </a:cubicBezTo>
                  <a:cubicBezTo>
                    <a:pt x="11251" y="286095"/>
                    <a:pt x="11324" y="285614"/>
                    <a:pt x="11407" y="285135"/>
                  </a:cubicBezTo>
                  <a:cubicBezTo>
                    <a:pt x="11417" y="285081"/>
                    <a:pt x="11427" y="285026"/>
                    <a:pt x="11437" y="284972"/>
                  </a:cubicBezTo>
                  <a:cubicBezTo>
                    <a:pt x="11513" y="284546"/>
                    <a:pt x="11599" y="284121"/>
                    <a:pt x="11692" y="283698"/>
                  </a:cubicBezTo>
                  <a:cubicBezTo>
                    <a:pt x="11718" y="283581"/>
                    <a:pt x="11746" y="283463"/>
                    <a:pt x="11774" y="283346"/>
                  </a:cubicBezTo>
                  <a:cubicBezTo>
                    <a:pt x="11856" y="282989"/>
                    <a:pt x="11946" y="282633"/>
                    <a:pt x="12042" y="282279"/>
                  </a:cubicBezTo>
                  <a:cubicBezTo>
                    <a:pt x="12094" y="282088"/>
                    <a:pt x="12149" y="281898"/>
                    <a:pt x="12205" y="281707"/>
                  </a:cubicBezTo>
                  <a:cubicBezTo>
                    <a:pt x="12284" y="281429"/>
                    <a:pt x="12367" y="281153"/>
                    <a:pt x="12455" y="280879"/>
                  </a:cubicBezTo>
                  <a:cubicBezTo>
                    <a:pt x="12543" y="280605"/>
                    <a:pt x="12637" y="280334"/>
                    <a:pt x="12732" y="280063"/>
                  </a:cubicBezTo>
                  <a:cubicBezTo>
                    <a:pt x="12798" y="279873"/>
                    <a:pt x="12863" y="279683"/>
                    <a:pt x="12935" y="279495"/>
                  </a:cubicBezTo>
                  <a:cubicBezTo>
                    <a:pt x="13068" y="279138"/>
                    <a:pt x="13209" y="278784"/>
                    <a:pt x="13354" y="278433"/>
                  </a:cubicBezTo>
                  <a:cubicBezTo>
                    <a:pt x="13395" y="278332"/>
                    <a:pt x="13436" y="278230"/>
                    <a:pt x="13479" y="278129"/>
                  </a:cubicBezTo>
                  <a:cubicBezTo>
                    <a:pt x="13666" y="277693"/>
                    <a:pt x="13860" y="277262"/>
                    <a:pt x="14064" y="276836"/>
                  </a:cubicBezTo>
                  <a:cubicBezTo>
                    <a:pt x="14073" y="276818"/>
                    <a:pt x="14081" y="276800"/>
                    <a:pt x="14090" y="276782"/>
                  </a:cubicBezTo>
                  <a:cubicBezTo>
                    <a:pt x="18361" y="267944"/>
                    <a:pt x="26574" y="261355"/>
                    <a:pt x="36431" y="259310"/>
                  </a:cubicBezTo>
                  <a:cubicBezTo>
                    <a:pt x="36459" y="259305"/>
                    <a:pt x="36486" y="259298"/>
                    <a:pt x="36514" y="259292"/>
                  </a:cubicBezTo>
                  <a:cubicBezTo>
                    <a:pt x="36966" y="259200"/>
                    <a:pt x="37422" y="259121"/>
                    <a:pt x="37881" y="259047"/>
                  </a:cubicBezTo>
                  <a:cubicBezTo>
                    <a:pt x="37958" y="259035"/>
                    <a:pt x="38034" y="259020"/>
                    <a:pt x="38112" y="259008"/>
                  </a:cubicBezTo>
                  <a:cubicBezTo>
                    <a:pt x="38526" y="258945"/>
                    <a:pt x="38946" y="258896"/>
                    <a:pt x="39365" y="258848"/>
                  </a:cubicBezTo>
                  <a:cubicBezTo>
                    <a:pt x="39483" y="258835"/>
                    <a:pt x="39600" y="258817"/>
                    <a:pt x="39718" y="258805"/>
                  </a:cubicBezTo>
                  <a:cubicBezTo>
                    <a:pt x="40123" y="258765"/>
                    <a:pt x="40531" y="258738"/>
                    <a:pt x="40939" y="258712"/>
                  </a:cubicBezTo>
                  <a:cubicBezTo>
                    <a:pt x="41069" y="258704"/>
                    <a:pt x="41198" y="258691"/>
                    <a:pt x="41327" y="258684"/>
                  </a:cubicBezTo>
                  <a:cubicBezTo>
                    <a:pt x="41862" y="258657"/>
                    <a:pt x="42401" y="258643"/>
                    <a:pt x="42942" y="258643"/>
                  </a:cubicBezTo>
                  <a:cubicBezTo>
                    <a:pt x="45958" y="258643"/>
                    <a:pt x="48402" y="256199"/>
                    <a:pt x="48402" y="253183"/>
                  </a:cubicBezTo>
                  <a:lnTo>
                    <a:pt x="48402" y="213595"/>
                  </a:lnTo>
                  <a:cubicBezTo>
                    <a:pt x="48402" y="210579"/>
                    <a:pt x="45958" y="208135"/>
                    <a:pt x="42942" y="208135"/>
                  </a:cubicBezTo>
                  <a:cubicBezTo>
                    <a:pt x="39927" y="208135"/>
                    <a:pt x="37482" y="210579"/>
                    <a:pt x="37482" y="213595"/>
                  </a:cubicBezTo>
                  <a:lnTo>
                    <a:pt x="37482" y="248067"/>
                  </a:lnTo>
                  <a:cubicBezTo>
                    <a:pt x="28263" y="249233"/>
                    <a:pt x="19705" y="253346"/>
                    <a:pt x="12956" y="259935"/>
                  </a:cubicBezTo>
                  <a:cubicBezTo>
                    <a:pt x="12247" y="260628"/>
                    <a:pt x="11574" y="261349"/>
                    <a:pt x="10919" y="262081"/>
                  </a:cubicBezTo>
                  <a:lnTo>
                    <a:pt x="10919" y="58764"/>
                  </a:lnTo>
                  <a:cubicBezTo>
                    <a:pt x="10919" y="42969"/>
                    <a:pt x="22417" y="29806"/>
                    <a:pt x="37482" y="27206"/>
                  </a:cubicBezTo>
                  <a:lnTo>
                    <a:pt x="37482" y="80756"/>
                  </a:lnTo>
                  <a:lnTo>
                    <a:pt x="37482" y="191756"/>
                  </a:lnTo>
                  <a:lnTo>
                    <a:pt x="37482" y="191756"/>
                  </a:lnTo>
                  <a:cubicBezTo>
                    <a:pt x="37482" y="194771"/>
                    <a:pt x="39927" y="197216"/>
                    <a:pt x="42942" y="197216"/>
                  </a:cubicBezTo>
                  <a:cubicBezTo>
                    <a:pt x="45957" y="197216"/>
                    <a:pt x="48402" y="194771"/>
                    <a:pt x="48402" y="191756"/>
                  </a:cubicBezTo>
                  <a:lnTo>
                    <a:pt x="48402" y="191756"/>
                  </a:lnTo>
                  <a:lnTo>
                    <a:pt x="48402" y="86216"/>
                  </a:lnTo>
                  <a:lnTo>
                    <a:pt x="206963" y="86216"/>
                  </a:lnTo>
                  <a:lnTo>
                    <a:pt x="176779" y="116400"/>
                  </a:lnTo>
                  <a:cubicBezTo>
                    <a:pt x="174647" y="118533"/>
                    <a:pt x="174647" y="121989"/>
                    <a:pt x="176779" y="124121"/>
                  </a:cubicBezTo>
                  <a:cubicBezTo>
                    <a:pt x="178912" y="126253"/>
                    <a:pt x="182369" y="126253"/>
                    <a:pt x="184500" y="124121"/>
                  </a:cubicBezTo>
                  <a:lnTo>
                    <a:pt x="224005" y="84617"/>
                  </a:lnTo>
                  <a:cubicBezTo>
                    <a:pt x="224006" y="84616"/>
                    <a:pt x="224007" y="84614"/>
                    <a:pt x="224008" y="84613"/>
                  </a:cubicBezTo>
                  <a:lnTo>
                    <a:pt x="259743" y="48878"/>
                  </a:lnTo>
                  <a:lnTo>
                    <a:pt x="284811" y="73948"/>
                  </a:lnTo>
                  <a:lnTo>
                    <a:pt x="281870" y="76889"/>
                  </a:lnTo>
                  <a:cubicBezTo>
                    <a:pt x="281868" y="76891"/>
                    <a:pt x="281865" y="76893"/>
                    <a:pt x="281863" y="76895"/>
                  </a:cubicBezTo>
                  <a:lnTo>
                    <a:pt x="171771" y="186989"/>
                  </a:lnTo>
                  <a:lnTo>
                    <a:pt x="146703" y="161920"/>
                  </a:lnTo>
                  <a:lnTo>
                    <a:pt x="168403" y="140220"/>
                  </a:lnTo>
                  <a:cubicBezTo>
                    <a:pt x="170535" y="138086"/>
                    <a:pt x="170535" y="134630"/>
                    <a:pt x="168403" y="132498"/>
                  </a:cubicBezTo>
                  <a:cubicBezTo>
                    <a:pt x="166271" y="130366"/>
                    <a:pt x="162814" y="130366"/>
                    <a:pt x="160682" y="132498"/>
                  </a:cubicBezTo>
                  <a:lnTo>
                    <a:pt x="135120" y="158059"/>
                  </a:lnTo>
                  <a:cubicBezTo>
                    <a:pt x="134983" y="158196"/>
                    <a:pt x="134855" y="158340"/>
                    <a:pt x="134736" y="158489"/>
                  </a:cubicBezTo>
                  <a:cubicBezTo>
                    <a:pt x="134696" y="158538"/>
                    <a:pt x="134660" y="158591"/>
                    <a:pt x="134622" y="158643"/>
                  </a:cubicBezTo>
                  <a:cubicBezTo>
                    <a:pt x="134545" y="158745"/>
                    <a:pt x="134470" y="158848"/>
                    <a:pt x="134399" y="158956"/>
                  </a:cubicBezTo>
                  <a:cubicBezTo>
                    <a:pt x="134359" y="159018"/>
                    <a:pt x="134323" y="159082"/>
                    <a:pt x="134285" y="159147"/>
                  </a:cubicBezTo>
                  <a:cubicBezTo>
                    <a:pt x="134225" y="159248"/>
                    <a:pt x="134167" y="159352"/>
                    <a:pt x="134114" y="159457"/>
                  </a:cubicBezTo>
                  <a:cubicBezTo>
                    <a:pt x="134079" y="159525"/>
                    <a:pt x="134048" y="159594"/>
                    <a:pt x="134016" y="159666"/>
                  </a:cubicBezTo>
                  <a:cubicBezTo>
                    <a:pt x="133967" y="159772"/>
                    <a:pt x="133922" y="159881"/>
                    <a:pt x="133880" y="159990"/>
                  </a:cubicBezTo>
                  <a:cubicBezTo>
                    <a:pt x="133866" y="160029"/>
                    <a:pt x="133847" y="160065"/>
                    <a:pt x="133833" y="160104"/>
                  </a:cubicBezTo>
                  <a:lnTo>
                    <a:pt x="123196" y="190237"/>
                  </a:lnTo>
                  <a:lnTo>
                    <a:pt x="115943" y="210783"/>
                  </a:lnTo>
                  <a:cubicBezTo>
                    <a:pt x="115848" y="211056"/>
                    <a:pt x="115779" y="211334"/>
                    <a:pt x="115727" y="211613"/>
                  </a:cubicBezTo>
                  <a:lnTo>
                    <a:pt x="97569" y="211613"/>
                  </a:lnTo>
                  <a:cubicBezTo>
                    <a:pt x="94554" y="211613"/>
                    <a:pt x="92109" y="214058"/>
                    <a:pt x="92109" y="217073"/>
                  </a:cubicBezTo>
                  <a:cubicBezTo>
                    <a:pt x="92109" y="220089"/>
                    <a:pt x="94554" y="222533"/>
                    <a:pt x="97569" y="222533"/>
                  </a:cubicBezTo>
                  <a:lnTo>
                    <a:pt x="248773" y="222533"/>
                  </a:lnTo>
                  <a:cubicBezTo>
                    <a:pt x="251789" y="222533"/>
                    <a:pt x="254233" y="220089"/>
                    <a:pt x="254233" y="217073"/>
                  </a:cubicBezTo>
                  <a:cubicBezTo>
                    <a:pt x="254233" y="214058"/>
                    <a:pt x="251789" y="211613"/>
                    <a:pt x="248773" y="211613"/>
                  </a:cubicBezTo>
                  <a:lnTo>
                    <a:pt x="140291" y="211613"/>
                  </a:lnTo>
                  <a:lnTo>
                    <a:pt x="173588" y="199859"/>
                  </a:lnTo>
                  <a:cubicBezTo>
                    <a:pt x="173616" y="199849"/>
                    <a:pt x="173642" y="199835"/>
                    <a:pt x="173670" y="199825"/>
                  </a:cubicBezTo>
                  <a:cubicBezTo>
                    <a:pt x="173799" y="199777"/>
                    <a:pt x="173926" y="199724"/>
                    <a:pt x="174052" y="199666"/>
                  </a:cubicBezTo>
                  <a:cubicBezTo>
                    <a:pt x="174102" y="199643"/>
                    <a:pt x="174152" y="199621"/>
                    <a:pt x="174201" y="199597"/>
                  </a:cubicBezTo>
                  <a:cubicBezTo>
                    <a:pt x="174332" y="199532"/>
                    <a:pt x="174460" y="199460"/>
                    <a:pt x="174587" y="199383"/>
                  </a:cubicBezTo>
                  <a:cubicBezTo>
                    <a:pt x="174627" y="199358"/>
                    <a:pt x="174669" y="199336"/>
                    <a:pt x="174709" y="199310"/>
                  </a:cubicBezTo>
                  <a:cubicBezTo>
                    <a:pt x="174841" y="199226"/>
                    <a:pt x="174969" y="199134"/>
                    <a:pt x="175094" y="199036"/>
                  </a:cubicBezTo>
                  <a:cubicBezTo>
                    <a:pt x="175126" y="199012"/>
                    <a:pt x="175158" y="198991"/>
                    <a:pt x="175189" y="198967"/>
                  </a:cubicBezTo>
                  <a:cubicBezTo>
                    <a:pt x="175341" y="198844"/>
                    <a:pt x="175490" y="198713"/>
                    <a:pt x="175631" y="198572"/>
                  </a:cubicBezTo>
                  <a:lnTo>
                    <a:pt x="287986" y="86217"/>
                  </a:lnTo>
                  <a:lnTo>
                    <a:pt x="335397" y="86217"/>
                  </a:lnTo>
                  <a:lnTo>
                    <a:pt x="335397" y="202861"/>
                  </a:lnTo>
                  <a:lnTo>
                    <a:pt x="257296" y="280962"/>
                  </a:lnTo>
                  <a:cubicBezTo>
                    <a:pt x="255164" y="283095"/>
                    <a:pt x="255164" y="286552"/>
                    <a:pt x="257296" y="288684"/>
                  </a:cubicBezTo>
                  <a:cubicBezTo>
                    <a:pt x="257429" y="288817"/>
                    <a:pt x="257568" y="288942"/>
                    <a:pt x="257711" y="289059"/>
                  </a:cubicBezTo>
                  <a:cubicBezTo>
                    <a:pt x="258712" y="289875"/>
                    <a:pt x="259935" y="290283"/>
                    <a:pt x="261157" y="290283"/>
                  </a:cubicBezTo>
                  <a:cubicBezTo>
                    <a:pt x="262379" y="290283"/>
                    <a:pt x="263603" y="289875"/>
                    <a:pt x="264603" y="289059"/>
                  </a:cubicBezTo>
                  <a:cubicBezTo>
                    <a:pt x="264746" y="288943"/>
                    <a:pt x="264885" y="288817"/>
                    <a:pt x="265018" y="288684"/>
                  </a:cubicBezTo>
                  <a:cubicBezTo>
                    <a:pt x="265020" y="288682"/>
                    <a:pt x="265018" y="288684"/>
                    <a:pt x="265020" y="288682"/>
                  </a:cubicBezTo>
                  <a:lnTo>
                    <a:pt x="361072" y="192629"/>
                  </a:lnTo>
                  <a:lnTo>
                    <a:pt x="361072" y="240800"/>
                  </a:lnTo>
                  <a:close/>
                  <a:moveTo>
                    <a:pt x="161785" y="192444"/>
                  </a:moveTo>
                  <a:lnTo>
                    <a:pt x="146145" y="197965"/>
                  </a:lnTo>
                  <a:lnTo>
                    <a:pt x="135725" y="187545"/>
                  </a:lnTo>
                  <a:lnTo>
                    <a:pt x="141246" y="171906"/>
                  </a:lnTo>
                  <a:lnTo>
                    <a:pt x="161785" y="192444"/>
                  </a:lnTo>
                  <a:close/>
                </a:path>
              </a:pathLst>
            </a:custGeom>
            <a:solidFill>
              <a:schemeClr val="tx1"/>
            </a:solidFill>
            <a:ln w="726" cap="flat">
              <a:solidFill>
                <a:schemeClr val="tx1"/>
              </a:solidFill>
              <a:prstDash val="solid"/>
              <a:miter/>
            </a:ln>
          </p:spPr>
          <p:txBody>
            <a:bodyPr rtlCol="0" anchor="ctr"/>
            <a:lstStyle/>
            <a:p>
              <a:endParaRPr lang="en-US" dirty="0"/>
            </a:p>
          </p:txBody>
        </p:sp>
      </p:grpSp>
    </p:spTree>
    <p:extLst>
      <p:ext uri="{BB962C8B-B14F-4D97-AF65-F5344CB8AC3E}">
        <p14:creationId xmlns:p14="http://schemas.microsoft.com/office/powerpoint/2010/main" val="1169460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30C79-A40C-FDF6-A77E-74CB252D295F}"/>
              </a:ext>
            </a:extLst>
          </p:cNvPr>
          <p:cNvPicPr>
            <a:picLocks noChangeAspect="1"/>
          </p:cNvPicPr>
          <p:nvPr/>
        </p:nvPicPr>
        <p:blipFill rotWithShape="1">
          <a:blip r:embed="rId2">
            <a:extLst>
              <a:ext uri="{28A0092B-C50C-407E-A947-70E740481C1C}">
                <a14:useLocalDpi xmlns:a14="http://schemas.microsoft.com/office/drawing/2010/main" val="0"/>
              </a:ext>
            </a:extLst>
          </a:blip>
          <a:srcRect r="4836"/>
          <a:stretch/>
        </p:blipFill>
        <p:spPr>
          <a:xfrm flipH="1">
            <a:off x="0" y="0"/>
            <a:ext cx="9797380" cy="6858000"/>
          </a:xfrm>
          <a:prstGeom prst="rect">
            <a:avLst/>
          </a:prstGeom>
        </p:spPr>
      </p:pic>
      <p:sp>
        <p:nvSpPr>
          <p:cNvPr id="6" name="Freeform: Shape 5">
            <a:extLst>
              <a:ext uri="{FF2B5EF4-FFF2-40B4-BE49-F238E27FC236}">
                <a16:creationId xmlns:a16="http://schemas.microsoft.com/office/drawing/2014/main" id="{BA546F8C-5144-41F4-A25C-EE4B70D0C25A}"/>
              </a:ext>
            </a:extLst>
          </p:cNvPr>
          <p:cNvSpPr/>
          <p:nvPr/>
        </p:nvSpPr>
        <p:spPr>
          <a:xfrm>
            <a:off x="3726538"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E442CD5-E887-4BC0-A447-2C9BD87CCF6D}"/>
              </a:ext>
            </a:extLst>
          </p:cNvPr>
          <p:cNvSpPr txBox="1"/>
          <p:nvPr/>
        </p:nvSpPr>
        <p:spPr>
          <a:xfrm>
            <a:off x="6096000" y="2875537"/>
            <a:ext cx="5579666" cy="923330"/>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mj-lt"/>
                <a:cs typeface="Arial" pitchFamily="34" charset="0"/>
              </a:rPr>
              <a:t>FUTURE SCOPE</a:t>
            </a:r>
            <a:endParaRPr lang="ko-KR" altLang="en-US" sz="5400" dirty="0">
              <a:solidFill>
                <a:schemeClr val="tx1">
                  <a:lumMod val="85000"/>
                  <a:lumOff val="15000"/>
                </a:schemeClr>
              </a:solidFill>
              <a:latin typeface="+mj-lt"/>
              <a:cs typeface="Arial" pitchFamily="34" charset="0"/>
            </a:endParaRPr>
          </a:p>
        </p:txBody>
      </p:sp>
    </p:spTree>
    <p:extLst>
      <p:ext uri="{BB962C8B-B14F-4D97-AF65-F5344CB8AC3E}">
        <p14:creationId xmlns:p14="http://schemas.microsoft.com/office/powerpoint/2010/main" val="1844644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A53DA4-3A1B-68A1-DA00-A6C179D2B6E6}"/>
              </a:ext>
            </a:extLst>
          </p:cNvPr>
          <p:cNvPicPr>
            <a:picLocks noChangeAspect="1"/>
          </p:cNvPicPr>
          <p:nvPr/>
        </p:nvPicPr>
        <p:blipFill rotWithShape="1">
          <a:blip r:embed="rId2">
            <a:extLst>
              <a:ext uri="{28A0092B-C50C-407E-A947-70E740481C1C}">
                <a14:useLocalDpi xmlns:a14="http://schemas.microsoft.com/office/drawing/2010/main" val="0"/>
              </a:ext>
            </a:extLst>
          </a:blip>
          <a:srcRect r="4836"/>
          <a:stretch/>
        </p:blipFill>
        <p:spPr>
          <a:xfrm flipH="1">
            <a:off x="0" y="0"/>
            <a:ext cx="9797380" cy="6858000"/>
          </a:xfrm>
          <a:prstGeom prst="rect">
            <a:avLst/>
          </a:prstGeom>
        </p:spPr>
      </p:pic>
      <p:sp>
        <p:nvSpPr>
          <p:cNvPr id="6" name="Freeform: Shape 5">
            <a:extLst>
              <a:ext uri="{FF2B5EF4-FFF2-40B4-BE49-F238E27FC236}">
                <a16:creationId xmlns:a16="http://schemas.microsoft.com/office/drawing/2014/main" id="{BA546F8C-5144-41F4-A25C-EE4B70D0C25A}"/>
              </a:ext>
            </a:extLst>
          </p:cNvPr>
          <p:cNvSpPr/>
          <p:nvPr/>
        </p:nvSpPr>
        <p:spPr>
          <a:xfrm>
            <a:off x="3726538"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E442CD5-E887-4BC0-A447-2C9BD87CCF6D}"/>
              </a:ext>
            </a:extLst>
          </p:cNvPr>
          <p:cNvSpPr txBox="1"/>
          <p:nvPr/>
        </p:nvSpPr>
        <p:spPr>
          <a:xfrm>
            <a:off x="6096000" y="2460039"/>
            <a:ext cx="5579666" cy="1754326"/>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mj-lt"/>
                <a:cs typeface="Arial" pitchFamily="34" charset="0"/>
              </a:rPr>
              <a:t>PROBLEM STATEMENT</a:t>
            </a:r>
            <a:endParaRPr lang="ko-KR" altLang="en-US" sz="5400" dirty="0">
              <a:solidFill>
                <a:schemeClr val="tx1">
                  <a:lumMod val="85000"/>
                  <a:lumOff val="15000"/>
                </a:schemeClr>
              </a:solidFill>
              <a:latin typeface="+mj-lt"/>
              <a:cs typeface="Arial" pitchFamily="34" charset="0"/>
            </a:endParaRPr>
          </a:p>
        </p:txBody>
      </p:sp>
    </p:spTree>
    <p:extLst>
      <p:ext uri="{BB962C8B-B14F-4D97-AF65-F5344CB8AC3E}">
        <p14:creationId xmlns:p14="http://schemas.microsoft.com/office/powerpoint/2010/main" val="253660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0C2F264-3214-777B-D13A-EA6FA5624C7E}"/>
              </a:ext>
            </a:extLst>
          </p:cNvPr>
          <p:cNvGrpSpPr/>
          <p:nvPr/>
        </p:nvGrpSpPr>
        <p:grpSpPr>
          <a:xfrm>
            <a:off x="910668" y="1919893"/>
            <a:ext cx="10370665" cy="2809686"/>
            <a:chOff x="910668" y="2204373"/>
            <a:chExt cx="10370665" cy="2809686"/>
          </a:xfrm>
        </p:grpSpPr>
        <p:grpSp>
          <p:nvGrpSpPr>
            <p:cNvPr id="3" name="Group 2">
              <a:extLst>
                <a:ext uri="{FF2B5EF4-FFF2-40B4-BE49-F238E27FC236}">
                  <a16:creationId xmlns:a16="http://schemas.microsoft.com/office/drawing/2014/main" id="{B5FAE36F-90B2-99E1-6C94-FF11F4007495}"/>
                </a:ext>
              </a:extLst>
            </p:cNvPr>
            <p:cNvGrpSpPr/>
            <p:nvPr/>
          </p:nvGrpSpPr>
          <p:grpSpPr>
            <a:xfrm>
              <a:off x="910668" y="2204373"/>
              <a:ext cx="10370664" cy="1873863"/>
              <a:chOff x="1022506" y="2008902"/>
              <a:chExt cx="10370664" cy="1873863"/>
            </a:xfrm>
          </p:grpSpPr>
          <p:sp>
            <p:nvSpPr>
              <p:cNvPr id="5" name="Google Shape;1076;p39">
                <a:extLst>
                  <a:ext uri="{FF2B5EF4-FFF2-40B4-BE49-F238E27FC236}">
                    <a16:creationId xmlns:a16="http://schemas.microsoft.com/office/drawing/2014/main" id="{4A91D5AD-63F4-50B9-C7B8-A6CDE22BBDB8}"/>
                  </a:ext>
                </a:extLst>
              </p:cNvPr>
              <p:cNvSpPr/>
              <p:nvPr/>
            </p:nvSpPr>
            <p:spPr>
              <a:xfrm>
                <a:off x="3874770" y="2029461"/>
                <a:ext cx="7518400" cy="721355"/>
              </a:xfrm>
              <a:custGeom>
                <a:avLst/>
                <a:gdLst/>
                <a:ahLst/>
                <a:cxnLst/>
                <a:rect l="l" t="t" r="r" b="b"/>
                <a:pathLst>
                  <a:path w="72153" h="17384" extrusionOk="0">
                    <a:moveTo>
                      <a:pt x="1" y="1"/>
                    </a:moveTo>
                    <a:lnTo>
                      <a:pt x="1" y="17384"/>
                    </a:lnTo>
                    <a:lnTo>
                      <a:pt x="72153" y="17384"/>
                    </a:lnTo>
                    <a:lnTo>
                      <a:pt x="72153" y="1"/>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6" name="TextBox 5">
                <a:extLst>
                  <a:ext uri="{FF2B5EF4-FFF2-40B4-BE49-F238E27FC236}">
                    <a16:creationId xmlns:a16="http://schemas.microsoft.com/office/drawing/2014/main" id="{38C3D614-453F-E62B-4535-17C71D8CFF20}"/>
                  </a:ext>
                </a:extLst>
              </p:cNvPr>
              <p:cNvSpPr txBox="1"/>
              <p:nvPr/>
            </p:nvSpPr>
            <p:spPr>
              <a:xfrm>
                <a:off x="3971290" y="2066972"/>
                <a:ext cx="7325360" cy="646331"/>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Apriori</a:t>
                </a:r>
                <a:r>
                  <a:rPr lang="en-IN" dirty="0">
                    <a:latin typeface="Times New Roman" panose="02020603050405020304" pitchFamily="18" charset="0"/>
                    <a:cs typeface="Times New Roman" panose="02020603050405020304" pitchFamily="18" charset="0"/>
                  </a:rPr>
                  <a:t> Algorithm can be used for Silver and Bronze segment to understand their purchasing behaviour</a:t>
                </a:r>
              </a:p>
            </p:txBody>
          </p:sp>
          <p:sp>
            <p:nvSpPr>
              <p:cNvPr id="7" name="Google Shape;1076;p39">
                <a:extLst>
                  <a:ext uri="{FF2B5EF4-FFF2-40B4-BE49-F238E27FC236}">
                    <a16:creationId xmlns:a16="http://schemas.microsoft.com/office/drawing/2014/main" id="{848D3DB4-1293-9DD6-DBE1-DE4AE17FE740}"/>
                  </a:ext>
                </a:extLst>
              </p:cNvPr>
              <p:cNvSpPr/>
              <p:nvPr/>
            </p:nvSpPr>
            <p:spPr>
              <a:xfrm>
                <a:off x="3874770" y="2987873"/>
                <a:ext cx="7518400" cy="721355"/>
              </a:xfrm>
              <a:custGeom>
                <a:avLst/>
                <a:gdLst/>
                <a:ahLst/>
                <a:cxnLst/>
                <a:rect l="l" t="t" r="r" b="b"/>
                <a:pathLst>
                  <a:path w="72153" h="17384" extrusionOk="0">
                    <a:moveTo>
                      <a:pt x="1" y="1"/>
                    </a:moveTo>
                    <a:lnTo>
                      <a:pt x="1" y="17384"/>
                    </a:lnTo>
                    <a:lnTo>
                      <a:pt x="72153" y="17384"/>
                    </a:lnTo>
                    <a:lnTo>
                      <a:pt x="72153" y="1"/>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10" name="Google Shape;1078;p39">
                <a:extLst>
                  <a:ext uri="{FF2B5EF4-FFF2-40B4-BE49-F238E27FC236}">
                    <a16:creationId xmlns:a16="http://schemas.microsoft.com/office/drawing/2014/main" id="{212433B0-A683-E2F1-B360-5A5824EE371F}"/>
                  </a:ext>
                </a:extLst>
              </p:cNvPr>
              <p:cNvSpPr/>
              <p:nvPr/>
            </p:nvSpPr>
            <p:spPr>
              <a:xfrm>
                <a:off x="2514179" y="2008902"/>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11" name="Google Shape;1078;p39">
                <a:extLst>
                  <a:ext uri="{FF2B5EF4-FFF2-40B4-BE49-F238E27FC236}">
                    <a16:creationId xmlns:a16="http://schemas.microsoft.com/office/drawing/2014/main" id="{1AF20D64-4E52-4790-2DB9-027A76E1695B}"/>
                  </a:ext>
                </a:extLst>
              </p:cNvPr>
              <p:cNvSpPr/>
              <p:nvPr/>
            </p:nvSpPr>
            <p:spPr>
              <a:xfrm>
                <a:off x="2514179" y="2950160"/>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12" name="Google Shape;1078;p39">
                <a:extLst>
                  <a:ext uri="{FF2B5EF4-FFF2-40B4-BE49-F238E27FC236}">
                    <a16:creationId xmlns:a16="http://schemas.microsoft.com/office/drawing/2014/main" id="{D6959A9F-80B4-DD3C-26DF-F47026CD00C9}"/>
                  </a:ext>
                </a:extLst>
              </p:cNvPr>
              <p:cNvSpPr/>
              <p:nvPr/>
            </p:nvSpPr>
            <p:spPr>
              <a:xfrm>
                <a:off x="2517923" y="2010777"/>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13" name="Google Shape;1078;p39">
                <a:extLst>
                  <a:ext uri="{FF2B5EF4-FFF2-40B4-BE49-F238E27FC236}">
                    <a16:creationId xmlns:a16="http://schemas.microsoft.com/office/drawing/2014/main" id="{575D6FA9-DEE2-E1A5-6B2F-65DB562B9ADF}"/>
                  </a:ext>
                </a:extLst>
              </p:cNvPr>
              <p:cNvSpPr/>
              <p:nvPr/>
            </p:nvSpPr>
            <p:spPr>
              <a:xfrm>
                <a:off x="2517923" y="2952035"/>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latin typeface="Fira Sans Extra Condensed Medium"/>
                  <a:ea typeface="Fira Sans Extra Condensed Medium"/>
                  <a:cs typeface="Fira Sans Extra Condensed Medium"/>
                  <a:sym typeface="Fira Sans Extra Condensed Medium"/>
                </a:endParaRPr>
              </a:p>
            </p:txBody>
          </p:sp>
          <p:sp>
            <p:nvSpPr>
              <p:cNvPr id="14" name="Google Shape;1078;p39">
                <a:extLst>
                  <a:ext uri="{FF2B5EF4-FFF2-40B4-BE49-F238E27FC236}">
                    <a16:creationId xmlns:a16="http://schemas.microsoft.com/office/drawing/2014/main" id="{9B844412-21A5-20C1-6ACF-EA05F7B610F1}"/>
                  </a:ext>
                </a:extLst>
              </p:cNvPr>
              <p:cNvSpPr/>
              <p:nvPr/>
            </p:nvSpPr>
            <p:spPr>
              <a:xfrm>
                <a:off x="2516945" y="2010777"/>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sym typeface="Fira Sans Extra Condensed Medium"/>
                </a:endParaRPr>
              </a:p>
            </p:txBody>
          </p:sp>
          <p:sp>
            <p:nvSpPr>
              <p:cNvPr id="15" name="Google Shape;1078;p39">
                <a:extLst>
                  <a:ext uri="{FF2B5EF4-FFF2-40B4-BE49-F238E27FC236}">
                    <a16:creationId xmlns:a16="http://schemas.microsoft.com/office/drawing/2014/main" id="{A29E383A-0307-E6C4-7A4B-8567CFA5C1DD}"/>
                  </a:ext>
                </a:extLst>
              </p:cNvPr>
              <p:cNvSpPr/>
              <p:nvPr/>
            </p:nvSpPr>
            <p:spPr>
              <a:xfrm>
                <a:off x="2516945" y="2952035"/>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sym typeface="Fira Sans Extra Condensed Medium"/>
                </a:endParaRPr>
              </a:p>
            </p:txBody>
          </p:sp>
          <p:sp>
            <p:nvSpPr>
              <p:cNvPr id="16" name="Google Shape;6020;p38">
                <a:extLst>
                  <a:ext uri="{FF2B5EF4-FFF2-40B4-BE49-F238E27FC236}">
                    <a16:creationId xmlns:a16="http://schemas.microsoft.com/office/drawing/2014/main" id="{1AF976BA-3D45-2FDA-AF9A-0F3DB59AFC01}"/>
                  </a:ext>
                </a:extLst>
              </p:cNvPr>
              <p:cNvSpPr/>
              <p:nvPr/>
            </p:nvSpPr>
            <p:spPr>
              <a:xfrm>
                <a:off x="2839723" y="2285213"/>
                <a:ext cx="347177" cy="465009"/>
              </a:xfrm>
              <a:custGeom>
                <a:avLst/>
                <a:gdLst/>
                <a:ahLst/>
                <a:cxnLst/>
                <a:rect l="l" t="t" r="r" b="b"/>
                <a:pathLst>
                  <a:path w="479" h="641" extrusionOk="0">
                    <a:moveTo>
                      <a:pt x="479" y="36"/>
                    </a:moveTo>
                    <a:cubicBezTo>
                      <a:pt x="479" y="634"/>
                      <a:pt x="479" y="634"/>
                      <a:pt x="479" y="634"/>
                    </a:cubicBezTo>
                    <a:cubicBezTo>
                      <a:pt x="479" y="638"/>
                      <a:pt x="476" y="641"/>
                      <a:pt x="472" y="641"/>
                    </a:cubicBezTo>
                    <a:cubicBezTo>
                      <a:pt x="7" y="641"/>
                      <a:pt x="7" y="641"/>
                      <a:pt x="7" y="641"/>
                    </a:cubicBezTo>
                    <a:cubicBezTo>
                      <a:pt x="3" y="641"/>
                      <a:pt x="0" y="638"/>
                      <a:pt x="0" y="634"/>
                    </a:cubicBezTo>
                    <a:cubicBezTo>
                      <a:pt x="0" y="36"/>
                      <a:pt x="0" y="36"/>
                      <a:pt x="0" y="36"/>
                    </a:cubicBezTo>
                    <a:cubicBezTo>
                      <a:pt x="0" y="32"/>
                      <a:pt x="3" y="29"/>
                      <a:pt x="7" y="29"/>
                    </a:cubicBezTo>
                    <a:cubicBezTo>
                      <a:pt x="50" y="29"/>
                      <a:pt x="50" y="29"/>
                      <a:pt x="50" y="29"/>
                    </a:cubicBezTo>
                    <a:cubicBezTo>
                      <a:pt x="54" y="29"/>
                      <a:pt x="57" y="32"/>
                      <a:pt x="57" y="36"/>
                    </a:cubicBezTo>
                    <a:cubicBezTo>
                      <a:pt x="57" y="40"/>
                      <a:pt x="54" y="43"/>
                      <a:pt x="50" y="43"/>
                    </a:cubicBezTo>
                    <a:cubicBezTo>
                      <a:pt x="14" y="43"/>
                      <a:pt x="14" y="43"/>
                      <a:pt x="14" y="43"/>
                    </a:cubicBezTo>
                    <a:cubicBezTo>
                      <a:pt x="14" y="627"/>
                      <a:pt x="14" y="627"/>
                      <a:pt x="14" y="627"/>
                    </a:cubicBezTo>
                    <a:cubicBezTo>
                      <a:pt x="465" y="627"/>
                      <a:pt x="465" y="627"/>
                      <a:pt x="465" y="627"/>
                    </a:cubicBezTo>
                    <a:cubicBezTo>
                      <a:pt x="465" y="43"/>
                      <a:pt x="465" y="43"/>
                      <a:pt x="465" y="43"/>
                    </a:cubicBezTo>
                    <a:cubicBezTo>
                      <a:pt x="406" y="43"/>
                      <a:pt x="406" y="43"/>
                      <a:pt x="406" y="43"/>
                    </a:cubicBezTo>
                    <a:cubicBezTo>
                      <a:pt x="406" y="65"/>
                      <a:pt x="406" y="65"/>
                      <a:pt x="406" y="65"/>
                    </a:cubicBezTo>
                    <a:cubicBezTo>
                      <a:pt x="406" y="69"/>
                      <a:pt x="403" y="72"/>
                      <a:pt x="399" y="72"/>
                    </a:cubicBezTo>
                    <a:cubicBezTo>
                      <a:pt x="395" y="72"/>
                      <a:pt x="392" y="69"/>
                      <a:pt x="392" y="65"/>
                    </a:cubicBezTo>
                    <a:cubicBezTo>
                      <a:pt x="392" y="7"/>
                      <a:pt x="392" y="7"/>
                      <a:pt x="392" y="7"/>
                    </a:cubicBezTo>
                    <a:cubicBezTo>
                      <a:pt x="392" y="3"/>
                      <a:pt x="395" y="0"/>
                      <a:pt x="399" y="0"/>
                    </a:cubicBezTo>
                    <a:cubicBezTo>
                      <a:pt x="403" y="0"/>
                      <a:pt x="406" y="3"/>
                      <a:pt x="406" y="7"/>
                    </a:cubicBezTo>
                    <a:cubicBezTo>
                      <a:pt x="406" y="29"/>
                      <a:pt x="406" y="29"/>
                      <a:pt x="406" y="29"/>
                    </a:cubicBezTo>
                    <a:cubicBezTo>
                      <a:pt x="472" y="29"/>
                      <a:pt x="472" y="29"/>
                      <a:pt x="472" y="29"/>
                    </a:cubicBezTo>
                    <a:cubicBezTo>
                      <a:pt x="476" y="29"/>
                      <a:pt x="479" y="32"/>
                      <a:pt x="479" y="36"/>
                    </a:cubicBezTo>
                    <a:close/>
                    <a:moveTo>
                      <a:pt x="237" y="72"/>
                    </a:moveTo>
                    <a:cubicBezTo>
                      <a:pt x="241" y="72"/>
                      <a:pt x="244" y="69"/>
                      <a:pt x="244" y="65"/>
                    </a:cubicBezTo>
                    <a:cubicBezTo>
                      <a:pt x="244" y="43"/>
                      <a:pt x="244" y="43"/>
                      <a:pt x="244" y="43"/>
                    </a:cubicBezTo>
                    <a:cubicBezTo>
                      <a:pt x="266" y="43"/>
                      <a:pt x="266" y="43"/>
                      <a:pt x="266" y="43"/>
                    </a:cubicBezTo>
                    <a:cubicBezTo>
                      <a:pt x="269" y="43"/>
                      <a:pt x="273" y="40"/>
                      <a:pt x="273" y="36"/>
                    </a:cubicBezTo>
                    <a:cubicBezTo>
                      <a:pt x="273" y="32"/>
                      <a:pt x="269" y="29"/>
                      <a:pt x="266" y="29"/>
                    </a:cubicBezTo>
                    <a:cubicBezTo>
                      <a:pt x="244" y="29"/>
                      <a:pt x="244" y="29"/>
                      <a:pt x="244" y="29"/>
                    </a:cubicBezTo>
                    <a:cubicBezTo>
                      <a:pt x="244" y="7"/>
                      <a:pt x="244" y="7"/>
                      <a:pt x="244" y="7"/>
                    </a:cubicBezTo>
                    <a:cubicBezTo>
                      <a:pt x="244" y="3"/>
                      <a:pt x="241" y="0"/>
                      <a:pt x="237" y="0"/>
                    </a:cubicBezTo>
                    <a:cubicBezTo>
                      <a:pt x="233" y="0"/>
                      <a:pt x="230" y="3"/>
                      <a:pt x="230" y="7"/>
                    </a:cubicBezTo>
                    <a:cubicBezTo>
                      <a:pt x="230" y="65"/>
                      <a:pt x="230" y="65"/>
                      <a:pt x="230" y="65"/>
                    </a:cubicBezTo>
                    <a:cubicBezTo>
                      <a:pt x="230" y="69"/>
                      <a:pt x="233" y="72"/>
                      <a:pt x="237" y="72"/>
                    </a:cubicBezTo>
                    <a:close/>
                    <a:moveTo>
                      <a:pt x="183" y="72"/>
                    </a:moveTo>
                    <a:cubicBezTo>
                      <a:pt x="186" y="72"/>
                      <a:pt x="190" y="69"/>
                      <a:pt x="190" y="65"/>
                    </a:cubicBezTo>
                    <a:cubicBezTo>
                      <a:pt x="190" y="43"/>
                      <a:pt x="190" y="43"/>
                      <a:pt x="190" y="43"/>
                    </a:cubicBezTo>
                    <a:cubicBezTo>
                      <a:pt x="212" y="43"/>
                      <a:pt x="212" y="43"/>
                      <a:pt x="212" y="43"/>
                    </a:cubicBezTo>
                    <a:cubicBezTo>
                      <a:pt x="215" y="43"/>
                      <a:pt x="219" y="40"/>
                      <a:pt x="219" y="36"/>
                    </a:cubicBezTo>
                    <a:cubicBezTo>
                      <a:pt x="219" y="32"/>
                      <a:pt x="215" y="29"/>
                      <a:pt x="212" y="29"/>
                    </a:cubicBezTo>
                    <a:cubicBezTo>
                      <a:pt x="190" y="29"/>
                      <a:pt x="190" y="29"/>
                      <a:pt x="190" y="29"/>
                    </a:cubicBezTo>
                    <a:cubicBezTo>
                      <a:pt x="190" y="7"/>
                      <a:pt x="190" y="7"/>
                      <a:pt x="190" y="7"/>
                    </a:cubicBezTo>
                    <a:cubicBezTo>
                      <a:pt x="190" y="3"/>
                      <a:pt x="186" y="0"/>
                      <a:pt x="183" y="0"/>
                    </a:cubicBezTo>
                    <a:cubicBezTo>
                      <a:pt x="179" y="0"/>
                      <a:pt x="176" y="3"/>
                      <a:pt x="176" y="7"/>
                    </a:cubicBezTo>
                    <a:cubicBezTo>
                      <a:pt x="176" y="65"/>
                      <a:pt x="176" y="65"/>
                      <a:pt x="176" y="65"/>
                    </a:cubicBezTo>
                    <a:cubicBezTo>
                      <a:pt x="176" y="69"/>
                      <a:pt x="179" y="72"/>
                      <a:pt x="183" y="72"/>
                    </a:cubicBezTo>
                    <a:close/>
                    <a:moveTo>
                      <a:pt x="128" y="72"/>
                    </a:moveTo>
                    <a:cubicBezTo>
                      <a:pt x="132" y="72"/>
                      <a:pt x="135" y="69"/>
                      <a:pt x="135" y="65"/>
                    </a:cubicBezTo>
                    <a:cubicBezTo>
                      <a:pt x="135" y="43"/>
                      <a:pt x="135" y="43"/>
                      <a:pt x="135" y="43"/>
                    </a:cubicBezTo>
                    <a:cubicBezTo>
                      <a:pt x="157" y="43"/>
                      <a:pt x="157" y="43"/>
                      <a:pt x="157" y="43"/>
                    </a:cubicBezTo>
                    <a:cubicBezTo>
                      <a:pt x="161" y="43"/>
                      <a:pt x="164" y="40"/>
                      <a:pt x="164" y="36"/>
                    </a:cubicBezTo>
                    <a:cubicBezTo>
                      <a:pt x="164" y="32"/>
                      <a:pt x="161" y="29"/>
                      <a:pt x="157" y="29"/>
                    </a:cubicBezTo>
                    <a:cubicBezTo>
                      <a:pt x="135" y="29"/>
                      <a:pt x="135" y="29"/>
                      <a:pt x="135" y="29"/>
                    </a:cubicBezTo>
                    <a:cubicBezTo>
                      <a:pt x="135" y="7"/>
                      <a:pt x="135" y="7"/>
                      <a:pt x="135" y="7"/>
                    </a:cubicBezTo>
                    <a:cubicBezTo>
                      <a:pt x="135" y="3"/>
                      <a:pt x="132" y="0"/>
                      <a:pt x="128" y="0"/>
                    </a:cubicBezTo>
                    <a:cubicBezTo>
                      <a:pt x="125" y="0"/>
                      <a:pt x="121" y="3"/>
                      <a:pt x="121" y="7"/>
                    </a:cubicBezTo>
                    <a:cubicBezTo>
                      <a:pt x="121" y="65"/>
                      <a:pt x="121" y="65"/>
                      <a:pt x="121" y="65"/>
                    </a:cubicBezTo>
                    <a:cubicBezTo>
                      <a:pt x="121" y="69"/>
                      <a:pt x="125" y="72"/>
                      <a:pt x="128" y="72"/>
                    </a:cubicBezTo>
                    <a:close/>
                    <a:moveTo>
                      <a:pt x="74" y="72"/>
                    </a:moveTo>
                    <a:cubicBezTo>
                      <a:pt x="78" y="72"/>
                      <a:pt x="81" y="69"/>
                      <a:pt x="81" y="65"/>
                    </a:cubicBezTo>
                    <a:cubicBezTo>
                      <a:pt x="81" y="43"/>
                      <a:pt x="81" y="43"/>
                      <a:pt x="81" y="43"/>
                    </a:cubicBezTo>
                    <a:cubicBezTo>
                      <a:pt x="103" y="43"/>
                      <a:pt x="103" y="43"/>
                      <a:pt x="103" y="43"/>
                    </a:cubicBezTo>
                    <a:cubicBezTo>
                      <a:pt x="107" y="43"/>
                      <a:pt x="110" y="40"/>
                      <a:pt x="110" y="36"/>
                    </a:cubicBezTo>
                    <a:cubicBezTo>
                      <a:pt x="110" y="32"/>
                      <a:pt x="107" y="29"/>
                      <a:pt x="103" y="29"/>
                    </a:cubicBezTo>
                    <a:cubicBezTo>
                      <a:pt x="81" y="29"/>
                      <a:pt x="81" y="29"/>
                      <a:pt x="81" y="29"/>
                    </a:cubicBezTo>
                    <a:cubicBezTo>
                      <a:pt x="81" y="7"/>
                      <a:pt x="81" y="7"/>
                      <a:pt x="81" y="7"/>
                    </a:cubicBezTo>
                    <a:cubicBezTo>
                      <a:pt x="81" y="3"/>
                      <a:pt x="78" y="0"/>
                      <a:pt x="74" y="0"/>
                    </a:cubicBezTo>
                    <a:cubicBezTo>
                      <a:pt x="71" y="0"/>
                      <a:pt x="67" y="3"/>
                      <a:pt x="67" y="7"/>
                    </a:cubicBezTo>
                    <a:cubicBezTo>
                      <a:pt x="67" y="65"/>
                      <a:pt x="67" y="65"/>
                      <a:pt x="67" y="65"/>
                    </a:cubicBezTo>
                    <a:cubicBezTo>
                      <a:pt x="67" y="69"/>
                      <a:pt x="71" y="72"/>
                      <a:pt x="74" y="72"/>
                    </a:cubicBezTo>
                    <a:close/>
                    <a:moveTo>
                      <a:pt x="345" y="72"/>
                    </a:moveTo>
                    <a:cubicBezTo>
                      <a:pt x="349" y="72"/>
                      <a:pt x="352" y="69"/>
                      <a:pt x="352" y="65"/>
                    </a:cubicBezTo>
                    <a:cubicBezTo>
                      <a:pt x="352" y="43"/>
                      <a:pt x="352" y="43"/>
                      <a:pt x="352" y="43"/>
                    </a:cubicBezTo>
                    <a:cubicBezTo>
                      <a:pt x="374" y="43"/>
                      <a:pt x="374" y="43"/>
                      <a:pt x="374" y="43"/>
                    </a:cubicBezTo>
                    <a:cubicBezTo>
                      <a:pt x="378" y="43"/>
                      <a:pt x="381" y="40"/>
                      <a:pt x="381" y="36"/>
                    </a:cubicBezTo>
                    <a:cubicBezTo>
                      <a:pt x="381" y="32"/>
                      <a:pt x="378" y="29"/>
                      <a:pt x="374" y="29"/>
                    </a:cubicBezTo>
                    <a:cubicBezTo>
                      <a:pt x="352" y="29"/>
                      <a:pt x="352" y="29"/>
                      <a:pt x="352" y="29"/>
                    </a:cubicBezTo>
                    <a:cubicBezTo>
                      <a:pt x="352" y="7"/>
                      <a:pt x="352" y="7"/>
                      <a:pt x="352" y="7"/>
                    </a:cubicBezTo>
                    <a:cubicBezTo>
                      <a:pt x="352" y="3"/>
                      <a:pt x="349" y="0"/>
                      <a:pt x="345" y="0"/>
                    </a:cubicBezTo>
                    <a:cubicBezTo>
                      <a:pt x="341" y="0"/>
                      <a:pt x="338" y="3"/>
                      <a:pt x="338" y="7"/>
                    </a:cubicBezTo>
                    <a:cubicBezTo>
                      <a:pt x="338" y="65"/>
                      <a:pt x="338" y="65"/>
                      <a:pt x="338" y="65"/>
                    </a:cubicBezTo>
                    <a:cubicBezTo>
                      <a:pt x="338" y="69"/>
                      <a:pt x="341" y="72"/>
                      <a:pt x="345" y="72"/>
                    </a:cubicBezTo>
                    <a:close/>
                    <a:moveTo>
                      <a:pt x="291" y="72"/>
                    </a:moveTo>
                    <a:cubicBezTo>
                      <a:pt x="295" y="72"/>
                      <a:pt x="298" y="69"/>
                      <a:pt x="298" y="65"/>
                    </a:cubicBezTo>
                    <a:cubicBezTo>
                      <a:pt x="298" y="43"/>
                      <a:pt x="298" y="43"/>
                      <a:pt x="298" y="43"/>
                    </a:cubicBezTo>
                    <a:cubicBezTo>
                      <a:pt x="320" y="43"/>
                      <a:pt x="320" y="43"/>
                      <a:pt x="320" y="43"/>
                    </a:cubicBezTo>
                    <a:cubicBezTo>
                      <a:pt x="324" y="43"/>
                      <a:pt x="327" y="40"/>
                      <a:pt x="327" y="36"/>
                    </a:cubicBezTo>
                    <a:cubicBezTo>
                      <a:pt x="327" y="32"/>
                      <a:pt x="324" y="29"/>
                      <a:pt x="320" y="29"/>
                    </a:cubicBezTo>
                    <a:cubicBezTo>
                      <a:pt x="298" y="29"/>
                      <a:pt x="298" y="29"/>
                      <a:pt x="298" y="29"/>
                    </a:cubicBezTo>
                    <a:cubicBezTo>
                      <a:pt x="298" y="7"/>
                      <a:pt x="298" y="7"/>
                      <a:pt x="298" y="7"/>
                    </a:cubicBezTo>
                    <a:cubicBezTo>
                      <a:pt x="298" y="3"/>
                      <a:pt x="295" y="0"/>
                      <a:pt x="291" y="0"/>
                    </a:cubicBezTo>
                    <a:cubicBezTo>
                      <a:pt x="287" y="0"/>
                      <a:pt x="284" y="3"/>
                      <a:pt x="284" y="7"/>
                    </a:cubicBezTo>
                    <a:cubicBezTo>
                      <a:pt x="284" y="65"/>
                      <a:pt x="284" y="65"/>
                      <a:pt x="284" y="65"/>
                    </a:cubicBezTo>
                    <a:cubicBezTo>
                      <a:pt x="284" y="69"/>
                      <a:pt x="287" y="72"/>
                      <a:pt x="291" y="72"/>
                    </a:cubicBezTo>
                    <a:close/>
                    <a:moveTo>
                      <a:pt x="399" y="547"/>
                    </a:moveTo>
                    <a:cubicBezTo>
                      <a:pt x="80" y="547"/>
                      <a:pt x="80" y="547"/>
                      <a:pt x="80" y="547"/>
                    </a:cubicBezTo>
                    <a:cubicBezTo>
                      <a:pt x="76" y="547"/>
                      <a:pt x="73" y="550"/>
                      <a:pt x="73" y="554"/>
                    </a:cubicBezTo>
                    <a:cubicBezTo>
                      <a:pt x="73" y="558"/>
                      <a:pt x="76" y="561"/>
                      <a:pt x="80" y="561"/>
                    </a:cubicBezTo>
                    <a:cubicBezTo>
                      <a:pt x="399" y="561"/>
                      <a:pt x="399" y="561"/>
                      <a:pt x="399" y="561"/>
                    </a:cubicBezTo>
                    <a:cubicBezTo>
                      <a:pt x="403" y="561"/>
                      <a:pt x="406" y="558"/>
                      <a:pt x="406" y="554"/>
                    </a:cubicBezTo>
                    <a:cubicBezTo>
                      <a:pt x="406" y="550"/>
                      <a:pt x="403" y="547"/>
                      <a:pt x="399" y="547"/>
                    </a:cubicBezTo>
                    <a:close/>
                    <a:moveTo>
                      <a:pt x="399" y="488"/>
                    </a:moveTo>
                    <a:cubicBezTo>
                      <a:pt x="80" y="488"/>
                      <a:pt x="80" y="488"/>
                      <a:pt x="80" y="488"/>
                    </a:cubicBezTo>
                    <a:cubicBezTo>
                      <a:pt x="76" y="488"/>
                      <a:pt x="73" y="491"/>
                      <a:pt x="73" y="495"/>
                    </a:cubicBezTo>
                    <a:cubicBezTo>
                      <a:pt x="73" y="499"/>
                      <a:pt x="76" y="502"/>
                      <a:pt x="80" y="502"/>
                    </a:cubicBezTo>
                    <a:cubicBezTo>
                      <a:pt x="399" y="502"/>
                      <a:pt x="399" y="502"/>
                      <a:pt x="399" y="502"/>
                    </a:cubicBezTo>
                    <a:cubicBezTo>
                      <a:pt x="403" y="502"/>
                      <a:pt x="406" y="499"/>
                      <a:pt x="406" y="495"/>
                    </a:cubicBezTo>
                    <a:cubicBezTo>
                      <a:pt x="406" y="491"/>
                      <a:pt x="403" y="488"/>
                      <a:pt x="399" y="488"/>
                    </a:cubicBezTo>
                    <a:close/>
                    <a:moveTo>
                      <a:pt x="399" y="428"/>
                    </a:moveTo>
                    <a:cubicBezTo>
                      <a:pt x="80" y="428"/>
                      <a:pt x="80" y="428"/>
                      <a:pt x="80" y="428"/>
                    </a:cubicBezTo>
                    <a:cubicBezTo>
                      <a:pt x="76" y="428"/>
                      <a:pt x="73" y="431"/>
                      <a:pt x="73" y="435"/>
                    </a:cubicBezTo>
                    <a:cubicBezTo>
                      <a:pt x="73" y="439"/>
                      <a:pt x="76" y="442"/>
                      <a:pt x="80" y="442"/>
                    </a:cubicBezTo>
                    <a:cubicBezTo>
                      <a:pt x="399" y="442"/>
                      <a:pt x="399" y="442"/>
                      <a:pt x="399" y="442"/>
                    </a:cubicBezTo>
                    <a:cubicBezTo>
                      <a:pt x="403" y="442"/>
                      <a:pt x="406" y="439"/>
                      <a:pt x="406" y="435"/>
                    </a:cubicBezTo>
                    <a:cubicBezTo>
                      <a:pt x="406" y="431"/>
                      <a:pt x="403" y="428"/>
                      <a:pt x="399" y="428"/>
                    </a:cubicBezTo>
                    <a:close/>
                    <a:moveTo>
                      <a:pt x="399" y="369"/>
                    </a:moveTo>
                    <a:cubicBezTo>
                      <a:pt x="80" y="369"/>
                      <a:pt x="80" y="369"/>
                      <a:pt x="80" y="369"/>
                    </a:cubicBezTo>
                    <a:cubicBezTo>
                      <a:pt x="76" y="369"/>
                      <a:pt x="73" y="372"/>
                      <a:pt x="73" y="376"/>
                    </a:cubicBezTo>
                    <a:cubicBezTo>
                      <a:pt x="73" y="380"/>
                      <a:pt x="76" y="383"/>
                      <a:pt x="80" y="383"/>
                    </a:cubicBezTo>
                    <a:cubicBezTo>
                      <a:pt x="399" y="383"/>
                      <a:pt x="399" y="383"/>
                      <a:pt x="399" y="383"/>
                    </a:cubicBezTo>
                    <a:cubicBezTo>
                      <a:pt x="403" y="383"/>
                      <a:pt x="406" y="380"/>
                      <a:pt x="406" y="376"/>
                    </a:cubicBezTo>
                    <a:cubicBezTo>
                      <a:pt x="406" y="372"/>
                      <a:pt x="403" y="369"/>
                      <a:pt x="399" y="369"/>
                    </a:cubicBezTo>
                    <a:close/>
                    <a:moveTo>
                      <a:pt x="399" y="310"/>
                    </a:moveTo>
                    <a:cubicBezTo>
                      <a:pt x="80" y="310"/>
                      <a:pt x="80" y="310"/>
                      <a:pt x="80" y="310"/>
                    </a:cubicBezTo>
                    <a:cubicBezTo>
                      <a:pt x="76" y="310"/>
                      <a:pt x="73" y="313"/>
                      <a:pt x="73" y="317"/>
                    </a:cubicBezTo>
                    <a:cubicBezTo>
                      <a:pt x="73" y="320"/>
                      <a:pt x="76" y="324"/>
                      <a:pt x="80" y="324"/>
                    </a:cubicBezTo>
                    <a:cubicBezTo>
                      <a:pt x="399" y="324"/>
                      <a:pt x="399" y="324"/>
                      <a:pt x="399" y="324"/>
                    </a:cubicBezTo>
                    <a:cubicBezTo>
                      <a:pt x="403" y="324"/>
                      <a:pt x="406" y="320"/>
                      <a:pt x="406" y="317"/>
                    </a:cubicBezTo>
                    <a:cubicBezTo>
                      <a:pt x="406" y="313"/>
                      <a:pt x="403" y="310"/>
                      <a:pt x="399" y="310"/>
                    </a:cubicBezTo>
                    <a:close/>
                    <a:moveTo>
                      <a:pt x="399" y="250"/>
                    </a:moveTo>
                    <a:cubicBezTo>
                      <a:pt x="80" y="250"/>
                      <a:pt x="80" y="250"/>
                      <a:pt x="80" y="250"/>
                    </a:cubicBezTo>
                    <a:cubicBezTo>
                      <a:pt x="76" y="250"/>
                      <a:pt x="73" y="253"/>
                      <a:pt x="73" y="257"/>
                    </a:cubicBezTo>
                    <a:cubicBezTo>
                      <a:pt x="73" y="261"/>
                      <a:pt x="76" y="264"/>
                      <a:pt x="80" y="264"/>
                    </a:cubicBezTo>
                    <a:cubicBezTo>
                      <a:pt x="399" y="264"/>
                      <a:pt x="399" y="264"/>
                      <a:pt x="399" y="264"/>
                    </a:cubicBezTo>
                    <a:cubicBezTo>
                      <a:pt x="403" y="264"/>
                      <a:pt x="406" y="261"/>
                      <a:pt x="406" y="257"/>
                    </a:cubicBezTo>
                    <a:cubicBezTo>
                      <a:pt x="406" y="253"/>
                      <a:pt x="403" y="250"/>
                      <a:pt x="399" y="250"/>
                    </a:cubicBezTo>
                    <a:close/>
                    <a:moveTo>
                      <a:pt x="399" y="191"/>
                    </a:moveTo>
                    <a:cubicBezTo>
                      <a:pt x="80" y="191"/>
                      <a:pt x="80" y="191"/>
                      <a:pt x="80" y="191"/>
                    </a:cubicBezTo>
                    <a:cubicBezTo>
                      <a:pt x="76" y="191"/>
                      <a:pt x="73" y="194"/>
                      <a:pt x="73" y="198"/>
                    </a:cubicBezTo>
                    <a:cubicBezTo>
                      <a:pt x="73" y="202"/>
                      <a:pt x="76" y="205"/>
                      <a:pt x="80" y="205"/>
                    </a:cubicBezTo>
                    <a:cubicBezTo>
                      <a:pt x="399" y="205"/>
                      <a:pt x="399" y="205"/>
                      <a:pt x="399" y="205"/>
                    </a:cubicBezTo>
                    <a:cubicBezTo>
                      <a:pt x="403" y="205"/>
                      <a:pt x="406" y="202"/>
                      <a:pt x="406" y="198"/>
                    </a:cubicBezTo>
                    <a:cubicBezTo>
                      <a:pt x="406" y="194"/>
                      <a:pt x="403" y="191"/>
                      <a:pt x="399" y="191"/>
                    </a:cubicBezTo>
                    <a:close/>
                    <a:moveTo>
                      <a:pt x="399" y="131"/>
                    </a:moveTo>
                    <a:cubicBezTo>
                      <a:pt x="80" y="131"/>
                      <a:pt x="80" y="131"/>
                      <a:pt x="80" y="131"/>
                    </a:cubicBezTo>
                    <a:cubicBezTo>
                      <a:pt x="76" y="131"/>
                      <a:pt x="73" y="134"/>
                      <a:pt x="73" y="138"/>
                    </a:cubicBezTo>
                    <a:cubicBezTo>
                      <a:pt x="73" y="142"/>
                      <a:pt x="76" y="145"/>
                      <a:pt x="80" y="145"/>
                    </a:cubicBezTo>
                    <a:cubicBezTo>
                      <a:pt x="399" y="145"/>
                      <a:pt x="399" y="145"/>
                      <a:pt x="399" y="145"/>
                    </a:cubicBezTo>
                    <a:cubicBezTo>
                      <a:pt x="403" y="145"/>
                      <a:pt x="406" y="142"/>
                      <a:pt x="406" y="138"/>
                    </a:cubicBezTo>
                    <a:cubicBezTo>
                      <a:pt x="406" y="134"/>
                      <a:pt x="403" y="131"/>
                      <a:pt x="399" y="131"/>
                    </a:cubicBezTo>
                    <a:close/>
                  </a:path>
                </a:pathLst>
              </a:custGeom>
              <a:solidFill>
                <a:srgbClr val="FFFFFF"/>
              </a:solidFill>
              <a:ln>
                <a:solidFill>
                  <a:schemeClr val="tx1"/>
                </a:solidFill>
              </a:ln>
            </p:spPr>
            <p:txBody>
              <a:bodyPr spcFirstLastPara="1" wrap="square" lIns="182900" tIns="91450" rIns="182900" bIns="91450" anchor="t" anchorCtr="0">
                <a:noAutofit/>
              </a:bodyPr>
              <a:lstStyle/>
              <a:p>
                <a:pPr marL="0" marR="0" lvl="0" indent="0" algn="l" rtl="0">
                  <a:lnSpc>
                    <a:spcPct val="100000"/>
                  </a:lnSpc>
                  <a:spcBef>
                    <a:spcPts val="0"/>
                  </a:spcBef>
                  <a:spcAft>
                    <a:spcPts val="0"/>
                  </a:spcAft>
                  <a:buClr>
                    <a:schemeClr val="dk1"/>
                  </a:buClr>
                  <a:buSzPts val="3600"/>
                  <a:buFont typeface="Montserrat Light"/>
                  <a:buNone/>
                </a:pPr>
                <a:endParaRPr sz="3600" b="0" i="0" u="none" strike="noStrike" cap="none">
                  <a:solidFill>
                    <a:srgbClr val="000000"/>
                  </a:solidFill>
                  <a:latin typeface="Arial"/>
                  <a:ea typeface="Arial"/>
                  <a:cs typeface="Arial"/>
                  <a:sym typeface="Arial"/>
                </a:endParaRPr>
              </a:p>
            </p:txBody>
          </p:sp>
          <p:sp>
            <p:nvSpPr>
              <p:cNvPr id="18" name="Google Shape;7529;p43">
                <a:extLst>
                  <a:ext uri="{FF2B5EF4-FFF2-40B4-BE49-F238E27FC236}">
                    <a16:creationId xmlns:a16="http://schemas.microsoft.com/office/drawing/2014/main" id="{B372876C-CCD7-A181-550C-1CA439225368}"/>
                  </a:ext>
                </a:extLst>
              </p:cNvPr>
              <p:cNvSpPr/>
              <p:nvPr/>
            </p:nvSpPr>
            <p:spPr>
              <a:xfrm>
                <a:off x="2873512" y="3275995"/>
                <a:ext cx="293093" cy="471042"/>
              </a:xfrm>
              <a:custGeom>
                <a:avLst/>
                <a:gdLst/>
                <a:ahLst/>
                <a:cxnLst/>
                <a:rect l="l" t="t" r="r" b="b"/>
                <a:pathLst>
                  <a:path w="544" h="868" extrusionOk="0">
                    <a:moveTo>
                      <a:pt x="496" y="272"/>
                    </a:moveTo>
                    <a:cubicBezTo>
                      <a:pt x="496" y="210"/>
                      <a:pt x="471" y="154"/>
                      <a:pt x="430" y="113"/>
                    </a:cubicBezTo>
                    <a:cubicBezTo>
                      <a:pt x="390" y="73"/>
                      <a:pt x="334" y="48"/>
                      <a:pt x="272" y="48"/>
                    </a:cubicBezTo>
                    <a:cubicBezTo>
                      <a:pt x="210" y="48"/>
                      <a:pt x="154" y="73"/>
                      <a:pt x="114" y="113"/>
                    </a:cubicBezTo>
                    <a:cubicBezTo>
                      <a:pt x="73" y="154"/>
                      <a:pt x="48" y="210"/>
                      <a:pt x="48" y="272"/>
                    </a:cubicBezTo>
                    <a:cubicBezTo>
                      <a:pt x="48" y="340"/>
                      <a:pt x="80" y="383"/>
                      <a:pt x="109" y="422"/>
                    </a:cubicBezTo>
                    <a:cubicBezTo>
                      <a:pt x="135" y="457"/>
                      <a:pt x="160" y="490"/>
                      <a:pt x="166" y="536"/>
                    </a:cubicBezTo>
                    <a:cubicBezTo>
                      <a:pt x="212" y="536"/>
                      <a:pt x="212" y="536"/>
                      <a:pt x="212" y="536"/>
                    </a:cubicBezTo>
                    <a:cubicBezTo>
                      <a:pt x="208" y="448"/>
                      <a:pt x="188" y="388"/>
                      <a:pt x="163" y="311"/>
                    </a:cubicBezTo>
                    <a:cubicBezTo>
                      <a:pt x="155" y="289"/>
                      <a:pt x="148" y="266"/>
                      <a:pt x="141" y="245"/>
                    </a:cubicBezTo>
                    <a:cubicBezTo>
                      <a:pt x="138" y="236"/>
                      <a:pt x="143" y="227"/>
                      <a:pt x="151" y="225"/>
                    </a:cubicBezTo>
                    <a:cubicBezTo>
                      <a:pt x="156" y="223"/>
                      <a:pt x="161" y="224"/>
                      <a:pt x="165" y="227"/>
                    </a:cubicBezTo>
                    <a:cubicBezTo>
                      <a:pt x="226" y="261"/>
                      <a:pt x="226" y="261"/>
                      <a:pt x="226" y="261"/>
                    </a:cubicBezTo>
                    <a:cubicBezTo>
                      <a:pt x="261" y="228"/>
                      <a:pt x="261" y="228"/>
                      <a:pt x="261" y="228"/>
                    </a:cubicBezTo>
                    <a:cubicBezTo>
                      <a:pt x="267" y="223"/>
                      <a:pt x="277" y="223"/>
                      <a:pt x="283" y="228"/>
                    </a:cubicBezTo>
                    <a:cubicBezTo>
                      <a:pt x="318" y="261"/>
                      <a:pt x="318" y="261"/>
                      <a:pt x="318" y="261"/>
                    </a:cubicBezTo>
                    <a:cubicBezTo>
                      <a:pt x="380" y="226"/>
                      <a:pt x="380" y="226"/>
                      <a:pt x="380" y="226"/>
                    </a:cubicBezTo>
                    <a:cubicBezTo>
                      <a:pt x="388" y="222"/>
                      <a:pt x="398" y="225"/>
                      <a:pt x="402" y="232"/>
                    </a:cubicBezTo>
                    <a:cubicBezTo>
                      <a:pt x="404" y="236"/>
                      <a:pt x="404" y="241"/>
                      <a:pt x="403" y="245"/>
                    </a:cubicBezTo>
                    <a:cubicBezTo>
                      <a:pt x="403" y="245"/>
                      <a:pt x="403" y="245"/>
                      <a:pt x="403" y="245"/>
                    </a:cubicBezTo>
                    <a:cubicBezTo>
                      <a:pt x="396" y="266"/>
                      <a:pt x="389" y="289"/>
                      <a:pt x="381" y="311"/>
                    </a:cubicBezTo>
                    <a:cubicBezTo>
                      <a:pt x="356" y="388"/>
                      <a:pt x="335" y="448"/>
                      <a:pt x="332" y="536"/>
                    </a:cubicBezTo>
                    <a:cubicBezTo>
                      <a:pt x="378" y="536"/>
                      <a:pt x="378" y="536"/>
                      <a:pt x="378" y="536"/>
                    </a:cubicBezTo>
                    <a:cubicBezTo>
                      <a:pt x="384" y="490"/>
                      <a:pt x="409" y="457"/>
                      <a:pt x="435" y="422"/>
                    </a:cubicBezTo>
                    <a:cubicBezTo>
                      <a:pt x="464" y="383"/>
                      <a:pt x="496" y="340"/>
                      <a:pt x="496" y="272"/>
                    </a:cubicBezTo>
                    <a:close/>
                    <a:moveTo>
                      <a:pt x="144" y="632"/>
                    </a:moveTo>
                    <a:cubicBezTo>
                      <a:pt x="400" y="632"/>
                      <a:pt x="400" y="632"/>
                      <a:pt x="400" y="632"/>
                    </a:cubicBezTo>
                    <a:cubicBezTo>
                      <a:pt x="407" y="632"/>
                      <a:pt x="414" y="636"/>
                      <a:pt x="418" y="641"/>
                    </a:cubicBezTo>
                    <a:cubicBezTo>
                      <a:pt x="433" y="643"/>
                      <a:pt x="444" y="656"/>
                      <a:pt x="444" y="672"/>
                    </a:cubicBezTo>
                    <a:cubicBezTo>
                      <a:pt x="444" y="685"/>
                      <a:pt x="436" y="697"/>
                      <a:pt x="424" y="702"/>
                    </a:cubicBezTo>
                    <a:cubicBezTo>
                      <a:pt x="424" y="710"/>
                      <a:pt x="424" y="710"/>
                      <a:pt x="424" y="710"/>
                    </a:cubicBezTo>
                    <a:cubicBezTo>
                      <a:pt x="436" y="715"/>
                      <a:pt x="444" y="727"/>
                      <a:pt x="444" y="740"/>
                    </a:cubicBezTo>
                    <a:cubicBezTo>
                      <a:pt x="444" y="755"/>
                      <a:pt x="433" y="768"/>
                      <a:pt x="419" y="771"/>
                    </a:cubicBezTo>
                    <a:cubicBezTo>
                      <a:pt x="419" y="772"/>
                      <a:pt x="418" y="772"/>
                      <a:pt x="418" y="773"/>
                    </a:cubicBezTo>
                    <a:cubicBezTo>
                      <a:pt x="396" y="801"/>
                      <a:pt x="372" y="815"/>
                      <a:pt x="346" y="822"/>
                    </a:cubicBezTo>
                    <a:cubicBezTo>
                      <a:pt x="343" y="823"/>
                      <a:pt x="339" y="824"/>
                      <a:pt x="336" y="825"/>
                    </a:cubicBezTo>
                    <a:cubicBezTo>
                      <a:pt x="332" y="849"/>
                      <a:pt x="305" y="868"/>
                      <a:pt x="272" y="868"/>
                    </a:cubicBezTo>
                    <a:cubicBezTo>
                      <a:pt x="239" y="868"/>
                      <a:pt x="212" y="849"/>
                      <a:pt x="208" y="825"/>
                    </a:cubicBezTo>
                    <a:cubicBezTo>
                      <a:pt x="205" y="824"/>
                      <a:pt x="201" y="823"/>
                      <a:pt x="198" y="822"/>
                    </a:cubicBezTo>
                    <a:cubicBezTo>
                      <a:pt x="172" y="815"/>
                      <a:pt x="147" y="800"/>
                      <a:pt x="125" y="771"/>
                    </a:cubicBezTo>
                    <a:cubicBezTo>
                      <a:pt x="111" y="768"/>
                      <a:pt x="100" y="755"/>
                      <a:pt x="100" y="740"/>
                    </a:cubicBezTo>
                    <a:cubicBezTo>
                      <a:pt x="100" y="727"/>
                      <a:pt x="108" y="715"/>
                      <a:pt x="120" y="710"/>
                    </a:cubicBezTo>
                    <a:cubicBezTo>
                      <a:pt x="120" y="702"/>
                      <a:pt x="120" y="702"/>
                      <a:pt x="120" y="702"/>
                    </a:cubicBezTo>
                    <a:cubicBezTo>
                      <a:pt x="108" y="697"/>
                      <a:pt x="100" y="685"/>
                      <a:pt x="100" y="672"/>
                    </a:cubicBezTo>
                    <a:cubicBezTo>
                      <a:pt x="100" y="656"/>
                      <a:pt x="111" y="643"/>
                      <a:pt x="126" y="641"/>
                    </a:cubicBezTo>
                    <a:cubicBezTo>
                      <a:pt x="130" y="636"/>
                      <a:pt x="137" y="632"/>
                      <a:pt x="144" y="632"/>
                    </a:cubicBezTo>
                    <a:close/>
                    <a:moveTo>
                      <a:pt x="244" y="536"/>
                    </a:moveTo>
                    <a:cubicBezTo>
                      <a:pt x="300" y="536"/>
                      <a:pt x="300" y="536"/>
                      <a:pt x="300" y="536"/>
                    </a:cubicBezTo>
                    <a:cubicBezTo>
                      <a:pt x="303" y="443"/>
                      <a:pt x="324" y="381"/>
                      <a:pt x="351" y="301"/>
                    </a:cubicBezTo>
                    <a:cubicBezTo>
                      <a:pt x="354" y="292"/>
                      <a:pt x="357" y="283"/>
                      <a:pt x="360" y="274"/>
                    </a:cubicBezTo>
                    <a:cubicBezTo>
                      <a:pt x="325" y="294"/>
                      <a:pt x="325" y="294"/>
                      <a:pt x="325" y="294"/>
                    </a:cubicBezTo>
                    <a:cubicBezTo>
                      <a:pt x="319" y="297"/>
                      <a:pt x="311" y="297"/>
                      <a:pt x="305" y="292"/>
                    </a:cubicBezTo>
                    <a:cubicBezTo>
                      <a:pt x="272" y="262"/>
                      <a:pt x="272" y="262"/>
                      <a:pt x="272" y="262"/>
                    </a:cubicBezTo>
                    <a:cubicBezTo>
                      <a:pt x="239" y="292"/>
                      <a:pt x="239" y="292"/>
                      <a:pt x="239" y="292"/>
                    </a:cubicBezTo>
                    <a:cubicBezTo>
                      <a:pt x="239" y="292"/>
                      <a:pt x="239" y="292"/>
                      <a:pt x="239" y="292"/>
                    </a:cubicBezTo>
                    <a:cubicBezTo>
                      <a:pt x="234" y="296"/>
                      <a:pt x="226" y="297"/>
                      <a:pt x="220" y="294"/>
                    </a:cubicBezTo>
                    <a:cubicBezTo>
                      <a:pt x="184" y="274"/>
                      <a:pt x="184" y="274"/>
                      <a:pt x="184" y="274"/>
                    </a:cubicBezTo>
                    <a:cubicBezTo>
                      <a:pt x="187" y="283"/>
                      <a:pt x="190" y="292"/>
                      <a:pt x="193" y="301"/>
                    </a:cubicBezTo>
                    <a:cubicBezTo>
                      <a:pt x="220" y="381"/>
                      <a:pt x="241" y="443"/>
                      <a:pt x="244" y="536"/>
                    </a:cubicBezTo>
                    <a:close/>
                    <a:moveTo>
                      <a:pt x="464" y="79"/>
                    </a:moveTo>
                    <a:cubicBezTo>
                      <a:pt x="514" y="128"/>
                      <a:pt x="544" y="196"/>
                      <a:pt x="544" y="272"/>
                    </a:cubicBezTo>
                    <a:cubicBezTo>
                      <a:pt x="544" y="356"/>
                      <a:pt x="507" y="405"/>
                      <a:pt x="473" y="451"/>
                    </a:cubicBezTo>
                    <a:cubicBezTo>
                      <a:pt x="448" y="485"/>
                      <a:pt x="424" y="517"/>
                      <a:pt x="424" y="560"/>
                    </a:cubicBezTo>
                    <a:cubicBezTo>
                      <a:pt x="424" y="573"/>
                      <a:pt x="413" y="584"/>
                      <a:pt x="400" y="584"/>
                    </a:cubicBezTo>
                    <a:cubicBezTo>
                      <a:pt x="144" y="584"/>
                      <a:pt x="144" y="584"/>
                      <a:pt x="144" y="584"/>
                    </a:cubicBezTo>
                    <a:cubicBezTo>
                      <a:pt x="131" y="584"/>
                      <a:pt x="120" y="573"/>
                      <a:pt x="120" y="560"/>
                    </a:cubicBezTo>
                    <a:cubicBezTo>
                      <a:pt x="120" y="517"/>
                      <a:pt x="96" y="485"/>
                      <a:pt x="71" y="451"/>
                    </a:cubicBezTo>
                    <a:cubicBezTo>
                      <a:pt x="37" y="405"/>
                      <a:pt x="0" y="356"/>
                      <a:pt x="0" y="272"/>
                    </a:cubicBezTo>
                    <a:cubicBezTo>
                      <a:pt x="0" y="196"/>
                      <a:pt x="31" y="128"/>
                      <a:pt x="80" y="79"/>
                    </a:cubicBezTo>
                    <a:cubicBezTo>
                      <a:pt x="129" y="30"/>
                      <a:pt x="197" y="0"/>
                      <a:pt x="272" y="0"/>
                    </a:cubicBezTo>
                    <a:cubicBezTo>
                      <a:pt x="347" y="0"/>
                      <a:pt x="415" y="30"/>
                      <a:pt x="464" y="79"/>
                    </a:cubicBezTo>
                    <a:close/>
                  </a:path>
                </a:pathLst>
              </a:custGeom>
              <a:solidFill>
                <a:schemeClr val="tx1"/>
              </a:solidFill>
              <a:ln>
                <a:solidFill>
                  <a:schemeClr val="tx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ontserrat Light"/>
                  <a:buNone/>
                </a:pPr>
                <a:endParaRPr sz="1800" b="0" i="0" u="none" strike="noStrike" cap="none" dirty="0">
                  <a:solidFill>
                    <a:srgbClr val="000000"/>
                  </a:solidFill>
                  <a:latin typeface="Arial"/>
                  <a:ea typeface="Arial"/>
                  <a:cs typeface="Arial"/>
                  <a:sym typeface="Arial"/>
                </a:endParaRPr>
              </a:p>
            </p:txBody>
          </p:sp>
          <p:sp>
            <p:nvSpPr>
              <p:cNvPr id="19" name="Google Shape;1079;p39">
                <a:extLst>
                  <a:ext uri="{FF2B5EF4-FFF2-40B4-BE49-F238E27FC236}">
                    <a16:creationId xmlns:a16="http://schemas.microsoft.com/office/drawing/2014/main" id="{F76F1FA0-3BD1-09BF-91AD-AF96ED15E851}"/>
                  </a:ext>
                </a:extLst>
              </p:cNvPr>
              <p:cNvSpPr/>
              <p:nvPr/>
            </p:nvSpPr>
            <p:spPr>
              <a:xfrm>
                <a:off x="1022506" y="2018538"/>
                <a:ext cx="1184045" cy="720632"/>
              </a:xfrm>
              <a:custGeom>
                <a:avLst/>
                <a:gdLst/>
                <a:ahLst/>
                <a:cxnLst/>
                <a:rect l="l" t="t" r="r" b="b"/>
                <a:pathLst>
                  <a:path w="28885" h="17419" extrusionOk="0">
                    <a:moveTo>
                      <a:pt x="0" y="0"/>
                    </a:moveTo>
                    <a:lnTo>
                      <a:pt x="0" y="17419"/>
                    </a:lnTo>
                    <a:lnTo>
                      <a:pt x="28885" y="17419"/>
                    </a:lnTo>
                    <a:lnTo>
                      <a:pt x="28885" y="0"/>
                    </a:lnTo>
                    <a:close/>
                  </a:path>
                </a:pathLst>
              </a:custGeom>
              <a:solidFill>
                <a:schemeClr val="accent5">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2200" b="1" dirty="0">
                    <a:latin typeface="Times New Roman" panose="02020603050405020304" pitchFamily="18" charset="0"/>
                    <a:cs typeface="Times New Roman" panose="02020603050405020304" pitchFamily="18" charset="0"/>
                    <a:sym typeface="Roboto"/>
                  </a:rPr>
                  <a:t>01</a:t>
                </a:r>
                <a:endParaRPr sz="2200" b="1" dirty="0">
                  <a:latin typeface="Times New Roman" panose="02020603050405020304" pitchFamily="18" charset="0"/>
                  <a:cs typeface="Times New Roman" panose="02020603050405020304" pitchFamily="18" charset="0"/>
                  <a:sym typeface="Roboto"/>
                </a:endParaRPr>
              </a:p>
            </p:txBody>
          </p:sp>
          <p:sp>
            <p:nvSpPr>
              <p:cNvPr id="20" name="Google Shape;1079;p39">
                <a:extLst>
                  <a:ext uri="{FF2B5EF4-FFF2-40B4-BE49-F238E27FC236}">
                    <a16:creationId xmlns:a16="http://schemas.microsoft.com/office/drawing/2014/main" id="{7FA30306-838B-21E1-AD85-E1EF574C56D3}"/>
                  </a:ext>
                </a:extLst>
              </p:cNvPr>
              <p:cNvSpPr/>
              <p:nvPr/>
            </p:nvSpPr>
            <p:spPr>
              <a:xfrm>
                <a:off x="1022506" y="2948899"/>
                <a:ext cx="1184045" cy="720632"/>
              </a:xfrm>
              <a:custGeom>
                <a:avLst/>
                <a:gdLst/>
                <a:ahLst/>
                <a:cxnLst/>
                <a:rect l="l" t="t" r="r" b="b"/>
                <a:pathLst>
                  <a:path w="28885" h="17419" extrusionOk="0">
                    <a:moveTo>
                      <a:pt x="0" y="0"/>
                    </a:moveTo>
                    <a:lnTo>
                      <a:pt x="0" y="17419"/>
                    </a:lnTo>
                    <a:lnTo>
                      <a:pt x="28885" y="17419"/>
                    </a:lnTo>
                    <a:lnTo>
                      <a:pt x="28885" y="0"/>
                    </a:lnTo>
                    <a:close/>
                  </a:path>
                </a:pathLst>
              </a:custGeom>
              <a:solidFill>
                <a:schemeClr val="accent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2200" b="1" dirty="0">
                    <a:latin typeface="Times New Roman" panose="02020603050405020304" pitchFamily="18" charset="0"/>
                    <a:cs typeface="Times New Roman" panose="02020603050405020304" pitchFamily="18" charset="0"/>
                    <a:sym typeface="Roboto"/>
                  </a:rPr>
                  <a:t>02</a:t>
                </a:r>
                <a:endParaRPr sz="2200" b="1" dirty="0">
                  <a:latin typeface="Times New Roman" panose="02020603050405020304" pitchFamily="18" charset="0"/>
                  <a:cs typeface="Times New Roman" panose="02020603050405020304" pitchFamily="18" charset="0"/>
                  <a:sym typeface="Roboto"/>
                </a:endParaRPr>
              </a:p>
            </p:txBody>
          </p:sp>
          <p:sp>
            <p:nvSpPr>
              <p:cNvPr id="22" name="TextBox 21">
                <a:extLst>
                  <a:ext uri="{FF2B5EF4-FFF2-40B4-BE49-F238E27FC236}">
                    <a16:creationId xmlns:a16="http://schemas.microsoft.com/office/drawing/2014/main" id="{0B56C4DA-0296-2B59-FB3E-B9EBBF304ED0}"/>
                  </a:ext>
                </a:extLst>
              </p:cNvPr>
              <p:cNvSpPr txBox="1"/>
              <p:nvPr/>
            </p:nvSpPr>
            <p:spPr>
              <a:xfrm>
                <a:off x="3980302" y="3023200"/>
                <a:ext cx="731634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We can conduct analysis based on the countries to understand the customer purchase</a:t>
                </a:r>
                <a:endParaRPr lang="en-IN" dirty="0">
                  <a:latin typeface="Times New Roman" panose="02020603050405020304" pitchFamily="18" charset="0"/>
                  <a:cs typeface="Times New Roman" panose="02020603050405020304" pitchFamily="18" charset="0"/>
                </a:endParaRPr>
              </a:p>
            </p:txBody>
          </p:sp>
        </p:grpSp>
        <p:sp>
          <p:nvSpPr>
            <p:cNvPr id="2" name="Google Shape;1078;p39">
              <a:extLst>
                <a:ext uri="{FF2B5EF4-FFF2-40B4-BE49-F238E27FC236}">
                  <a16:creationId xmlns:a16="http://schemas.microsoft.com/office/drawing/2014/main" id="{FF642B48-C7BB-A3B6-6187-4091AAB1F20C}"/>
                </a:ext>
              </a:extLst>
            </p:cNvPr>
            <p:cNvSpPr/>
            <p:nvPr/>
          </p:nvSpPr>
          <p:spPr>
            <a:xfrm>
              <a:off x="2399247" y="4083329"/>
              <a:ext cx="1023483" cy="930730"/>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sym typeface="Fira Sans Extra Condensed Medium"/>
              </a:endParaRPr>
            </a:p>
          </p:txBody>
        </p:sp>
        <p:sp>
          <p:nvSpPr>
            <p:cNvPr id="4" name="Google Shape;1076;p39">
              <a:extLst>
                <a:ext uri="{FF2B5EF4-FFF2-40B4-BE49-F238E27FC236}">
                  <a16:creationId xmlns:a16="http://schemas.microsoft.com/office/drawing/2014/main" id="{9C32E2B4-B314-0625-0346-AF0C3A7AC6EE}"/>
                </a:ext>
              </a:extLst>
            </p:cNvPr>
            <p:cNvSpPr/>
            <p:nvPr/>
          </p:nvSpPr>
          <p:spPr>
            <a:xfrm>
              <a:off x="3762933" y="4108534"/>
              <a:ext cx="7518400" cy="721355"/>
            </a:xfrm>
            <a:custGeom>
              <a:avLst/>
              <a:gdLst/>
              <a:ahLst/>
              <a:cxnLst/>
              <a:rect l="l" t="t" r="r" b="b"/>
              <a:pathLst>
                <a:path w="72153" h="17384" extrusionOk="0">
                  <a:moveTo>
                    <a:pt x="1" y="1"/>
                  </a:moveTo>
                  <a:lnTo>
                    <a:pt x="1" y="17384"/>
                  </a:lnTo>
                  <a:lnTo>
                    <a:pt x="72153" y="17384"/>
                  </a:lnTo>
                  <a:lnTo>
                    <a:pt x="72153" y="1"/>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p>
          </p:txBody>
        </p:sp>
        <p:sp>
          <p:nvSpPr>
            <p:cNvPr id="8" name="TextBox 7">
              <a:extLst>
                <a:ext uri="{FF2B5EF4-FFF2-40B4-BE49-F238E27FC236}">
                  <a16:creationId xmlns:a16="http://schemas.microsoft.com/office/drawing/2014/main" id="{A830122E-A78F-79F7-58E7-E28A2A29CD52}"/>
                </a:ext>
              </a:extLst>
            </p:cNvPr>
            <p:cNvSpPr txBox="1"/>
            <p:nvPr/>
          </p:nvSpPr>
          <p:spPr>
            <a:xfrm>
              <a:off x="3868465" y="4146045"/>
              <a:ext cx="7360920"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Item Based Collaborative Filtering can also be considered to recommend products and comparison can be made between the algorithms</a:t>
              </a:r>
              <a:endParaRPr lang="en-IN" dirty="0">
                <a:latin typeface="Times New Roman" panose="02020603050405020304" pitchFamily="18" charset="0"/>
                <a:cs typeface="Times New Roman" panose="02020603050405020304" pitchFamily="18" charset="0"/>
              </a:endParaRPr>
            </a:p>
          </p:txBody>
        </p:sp>
        <p:sp>
          <p:nvSpPr>
            <p:cNvPr id="9" name="Google Shape;7385;p42">
              <a:extLst>
                <a:ext uri="{FF2B5EF4-FFF2-40B4-BE49-F238E27FC236}">
                  <a16:creationId xmlns:a16="http://schemas.microsoft.com/office/drawing/2014/main" id="{2D87FEBB-F5E9-9858-EE3B-582DCF1A1698}"/>
                </a:ext>
              </a:extLst>
            </p:cNvPr>
            <p:cNvSpPr/>
            <p:nvPr/>
          </p:nvSpPr>
          <p:spPr>
            <a:xfrm>
              <a:off x="2730076" y="4377715"/>
              <a:ext cx="407550" cy="443723"/>
            </a:xfrm>
            <a:custGeom>
              <a:avLst/>
              <a:gdLst/>
              <a:ahLst/>
              <a:cxnLst/>
              <a:rect l="l" t="t" r="r" b="b"/>
              <a:pathLst>
                <a:path w="199" h="217" extrusionOk="0">
                  <a:moveTo>
                    <a:pt x="128" y="33"/>
                  </a:moveTo>
                  <a:cubicBezTo>
                    <a:pt x="104" y="4"/>
                    <a:pt x="61" y="0"/>
                    <a:pt x="33" y="24"/>
                  </a:cubicBezTo>
                  <a:cubicBezTo>
                    <a:pt x="4" y="49"/>
                    <a:pt x="0" y="92"/>
                    <a:pt x="24" y="120"/>
                  </a:cubicBezTo>
                  <a:cubicBezTo>
                    <a:pt x="48" y="149"/>
                    <a:pt x="91" y="153"/>
                    <a:pt x="120" y="129"/>
                  </a:cubicBezTo>
                  <a:cubicBezTo>
                    <a:pt x="149" y="105"/>
                    <a:pt x="153" y="62"/>
                    <a:pt x="128" y="33"/>
                  </a:cubicBezTo>
                  <a:close/>
                  <a:moveTo>
                    <a:pt x="106" y="111"/>
                  </a:moveTo>
                  <a:cubicBezTo>
                    <a:pt x="86" y="128"/>
                    <a:pt x="58" y="125"/>
                    <a:pt x="41" y="106"/>
                  </a:cubicBezTo>
                  <a:cubicBezTo>
                    <a:pt x="25" y="87"/>
                    <a:pt x="28" y="58"/>
                    <a:pt x="47" y="42"/>
                  </a:cubicBezTo>
                  <a:cubicBezTo>
                    <a:pt x="66" y="26"/>
                    <a:pt x="95" y="28"/>
                    <a:pt x="111" y="47"/>
                  </a:cubicBezTo>
                  <a:cubicBezTo>
                    <a:pt x="127" y="67"/>
                    <a:pt x="125" y="95"/>
                    <a:pt x="106" y="111"/>
                  </a:cubicBezTo>
                  <a:close/>
                  <a:moveTo>
                    <a:pt x="126" y="153"/>
                  </a:moveTo>
                  <a:cubicBezTo>
                    <a:pt x="143" y="139"/>
                    <a:pt x="143" y="139"/>
                    <a:pt x="143" y="139"/>
                  </a:cubicBezTo>
                  <a:cubicBezTo>
                    <a:pt x="144" y="138"/>
                    <a:pt x="144" y="136"/>
                    <a:pt x="143" y="134"/>
                  </a:cubicBezTo>
                  <a:cubicBezTo>
                    <a:pt x="136" y="126"/>
                    <a:pt x="136" y="126"/>
                    <a:pt x="136" y="126"/>
                  </a:cubicBezTo>
                  <a:cubicBezTo>
                    <a:pt x="135" y="124"/>
                    <a:pt x="133" y="124"/>
                    <a:pt x="132" y="125"/>
                  </a:cubicBezTo>
                  <a:cubicBezTo>
                    <a:pt x="115" y="139"/>
                    <a:pt x="115" y="139"/>
                    <a:pt x="115" y="139"/>
                  </a:cubicBezTo>
                  <a:cubicBezTo>
                    <a:pt x="113" y="141"/>
                    <a:pt x="113" y="143"/>
                    <a:pt x="114" y="144"/>
                  </a:cubicBezTo>
                  <a:cubicBezTo>
                    <a:pt x="121" y="153"/>
                    <a:pt x="121" y="153"/>
                    <a:pt x="121" y="153"/>
                  </a:cubicBezTo>
                  <a:cubicBezTo>
                    <a:pt x="123" y="154"/>
                    <a:pt x="124" y="154"/>
                    <a:pt x="126" y="153"/>
                  </a:cubicBezTo>
                  <a:close/>
                  <a:moveTo>
                    <a:pt x="197" y="187"/>
                  </a:moveTo>
                  <a:cubicBezTo>
                    <a:pt x="157" y="139"/>
                    <a:pt x="157" y="139"/>
                    <a:pt x="157" y="139"/>
                  </a:cubicBezTo>
                  <a:cubicBezTo>
                    <a:pt x="156" y="137"/>
                    <a:pt x="153" y="137"/>
                    <a:pt x="151" y="138"/>
                  </a:cubicBezTo>
                  <a:cubicBezTo>
                    <a:pt x="124" y="161"/>
                    <a:pt x="124" y="161"/>
                    <a:pt x="124" y="161"/>
                  </a:cubicBezTo>
                  <a:cubicBezTo>
                    <a:pt x="122" y="162"/>
                    <a:pt x="122" y="165"/>
                    <a:pt x="124" y="167"/>
                  </a:cubicBezTo>
                  <a:cubicBezTo>
                    <a:pt x="164" y="215"/>
                    <a:pt x="164" y="215"/>
                    <a:pt x="164" y="215"/>
                  </a:cubicBezTo>
                  <a:cubicBezTo>
                    <a:pt x="165" y="217"/>
                    <a:pt x="168" y="217"/>
                    <a:pt x="170" y="216"/>
                  </a:cubicBezTo>
                  <a:cubicBezTo>
                    <a:pt x="197" y="193"/>
                    <a:pt x="197" y="193"/>
                    <a:pt x="197" y="193"/>
                  </a:cubicBezTo>
                  <a:cubicBezTo>
                    <a:pt x="199" y="192"/>
                    <a:pt x="199" y="189"/>
                    <a:pt x="197" y="187"/>
                  </a:cubicBezTo>
                  <a:close/>
                </a:path>
              </a:pathLst>
            </a:custGeom>
            <a:solidFill>
              <a:srgbClr val="FFFFFF"/>
            </a:solidFill>
            <a:ln>
              <a:solidFill>
                <a:schemeClr val="tx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ontserrat Light"/>
                <a:buNone/>
              </a:pPr>
              <a:endParaRPr sz="1800" b="0" i="0" u="none" strike="noStrike" cap="none" dirty="0">
                <a:solidFill>
                  <a:srgbClr val="000000"/>
                </a:solidFill>
                <a:latin typeface="Arial"/>
                <a:ea typeface="Arial"/>
                <a:cs typeface="Arial"/>
                <a:sym typeface="Arial"/>
              </a:endParaRPr>
            </a:p>
          </p:txBody>
        </p:sp>
        <p:sp>
          <p:nvSpPr>
            <p:cNvPr id="17" name="Google Shape;1079;p39">
              <a:extLst>
                <a:ext uri="{FF2B5EF4-FFF2-40B4-BE49-F238E27FC236}">
                  <a16:creationId xmlns:a16="http://schemas.microsoft.com/office/drawing/2014/main" id="{0D1615EC-2BE2-3123-6EEB-457B0180643A}"/>
                </a:ext>
              </a:extLst>
            </p:cNvPr>
            <p:cNvSpPr/>
            <p:nvPr/>
          </p:nvSpPr>
          <p:spPr>
            <a:xfrm>
              <a:off x="910668" y="4109257"/>
              <a:ext cx="1184045" cy="720632"/>
            </a:xfrm>
            <a:custGeom>
              <a:avLst/>
              <a:gdLst/>
              <a:ahLst/>
              <a:cxnLst/>
              <a:rect l="l" t="t" r="r" b="b"/>
              <a:pathLst>
                <a:path w="28885" h="17419" extrusionOk="0">
                  <a:moveTo>
                    <a:pt x="0" y="0"/>
                  </a:moveTo>
                  <a:lnTo>
                    <a:pt x="0" y="17419"/>
                  </a:lnTo>
                  <a:lnTo>
                    <a:pt x="28885" y="17419"/>
                  </a:lnTo>
                  <a:lnTo>
                    <a:pt x="28885" y="0"/>
                  </a:lnTo>
                  <a:close/>
                </a:path>
              </a:pathLst>
            </a:custGeom>
            <a:solidFill>
              <a:schemeClr val="accent1">
                <a:lumMod val="50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2200" b="1" dirty="0">
                  <a:latin typeface="Times New Roman" panose="02020603050405020304" pitchFamily="18" charset="0"/>
                  <a:cs typeface="Times New Roman" panose="02020603050405020304" pitchFamily="18" charset="0"/>
                  <a:sym typeface="Roboto"/>
                </a:rPr>
                <a:t>03</a:t>
              </a:r>
              <a:endParaRPr sz="2200" b="1" dirty="0">
                <a:latin typeface="Times New Roman" panose="02020603050405020304" pitchFamily="18" charset="0"/>
                <a:cs typeface="Times New Roman" panose="02020603050405020304" pitchFamily="18" charset="0"/>
                <a:sym typeface="Roboto"/>
              </a:endParaRPr>
            </a:p>
          </p:txBody>
        </p:sp>
      </p:grpSp>
    </p:spTree>
    <p:extLst>
      <p:ext uri="{BB962C8B-B14F-4D97-AF65-F5344CB8AC3E}">
        <p14:creationId xmlns:p14="http://schemas.microsoft.com/office/powerpoint/2010/main" val="3090798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D5E419-019C-E5D7-7EE3-44A8CF1D3A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450" b="8887"/>
          <a:stretch/>
        </p:blipFill>
        <p:spPr>
          <a:xfrm>
            <a:off x="0" y="9942"/>
            <a:ext cx="12192000" cy="6848058"/>
          </a:xfrm>
          <a:prstGeom prst="rect">
            <a:avLst/>
          </a:prstGeom>
        </p:spPr>
      </p:pic>
      <p:sp>
        <p:nvSpPr>
          <p:cNvPr id="2" name="Rectangle 1">
            <a:extLst>
              <a:ext uri="{FF2B5EF4-FFF2-40B4-BE49-F238E27FC236}">
                <a16:creationId xmlns:a16="http://schemas.microsoft.com/office/drawing/2014/main" id="{609054D9-6A86-88D6-2EEB-B3B046740C71}"/>
              </a:ext>
            </a:extLst>
          </p:cNvPr>
          <p:cNvSpPr/>
          <p:nvPr/>
        </p:nvSpPr>
        <p:spPr>
          <a:xfrm>
            <a:off x="0" y="-9942"/>
            <a:ext cx="12191968" cy="6867942"/>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9F987353-CEF0-E443-2905-C467C33B815F}"/>
              </a:ext>
            </a:extLst>
          </p:cNvPr>
          <p:cNvSpPr txBox="1"/>
          <p:nvPr/>
        </p:nvSpPr>
        <p:spPr>
          <a:xfrm>
            <a:off x="3096437" y="4092293"/>
            <a:ext cx="5999094" cy="923330"/>
          </a:xfrm>
          <a:prstGeom prst="rect">
            <a:avLst/>
          </a:prstGeom>
          <a:noFill/>
        </p:spPr>
        <p:txBody>
          <a:bodyPr wrap="square" rtlCol="0">
            <a:spAutoFit/>
          </a:bodyPr>
          <a:lstStyle/>
          <a:p>
            <a:pPr algn="ctr"/>
            <a:r>
              <a:rPr lang="en-US" sz="5400" b="1" dirty="0">
                <a:solidFill>
                  <a:srgbClr val="FFFFFF"/>
                </a:solidFill>
                <a:latin typeface="Calibri" panose="020F0502020204030204" pitchFamily="34" charset="0"/>
                <a:ea typeface="Calibri" panose="020F0502020204030204" pitchFamily="34" charset="0"/>
                <a:cs typeface="Calibri" panose="020F0502020204030204" pitchFamily="34" charset="0"/>
              </a:rPr>
              <a:t>THANK YOU</a:t>
            </a:r>
            <a:endParaRPr lang="en-IN" sz="54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917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3E2279-4167-E5CB-06AB-558DBF54375D}"/>
              </a:ext>
            </a:extLst>
          </p:cNvPr>
          <p:cNvSpPr txBox="1"/>
          <p:nvPr/>
        </p:nvSpPr>
        <p:spPr>
          <a:xfrm>
            <a:off x="508000" y="2028616"/>
            <a:ext cx="5852160" cy="2800767"/>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Market Basket Analysis and RFM Analysis using Machine Learning is widely used in the retail and ecommerce industry.</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Machine Learning Algorithms are widely used to derive information about top line and bottom line business. Proper Segmentation of the customers helps to plan better and thereby helping in increasing revenues and customer retention.</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We are required to find out which products are frequently purchased by the customers by understanding the past buying patterns and segmenting into different clusters, using RFM analysis.</a:t>
            </a:r>
            <a:endParaRPr lang="en-IN" sz="1600"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E7446A09-F30F-0079-2D20-5CADF98EA3FE}"/>
              </a:ext>
            </a:extLst>
          </p:cNvPr>
          <p:cNvGrpSpPr/>
          <p:nvPr/>
        </p:nvGrpSpPr>
        <p:grpSpPr>
          <a:xfrm>
            <a:off x="6492240" y="1603509"/>
            <a:ext cx="5598160" cy="3476492"/>
            <a:chOff x="5955509" y="1623828"/>
            <a:chExt cx="6236491" cy="3882891"/>
          </a:xfrm>
        </p:grpSpPr>
        <p:pic>
          <p:nvPicPr>
            <p:cNvPr id="3" name="Picture 2">
              <a:extLst>
                <a:ext uri="{FF2B5EF4-FFF2-40B4-BE49-F238E27FC236}">
                  <a16:creationId xmlns:a16="http://schemas.microsoft.com/office/drawing/2014/main" id="{BD577D7A-8E65-4418-9E63-105E561C4398}"/>
                </a:ext>
              </a:extLst>
            </p:cNvPr>
            <p:cNvPicPr>
              <a:picLocks noChangeAspect="1"/>
            </p:cNvPicPr>
            <p:nvPr/>
          </p:nvPicPr>
          <p:blipFill rotWithShape="1">
            <a:blip r:embed="rId2">
              <a:extLst>
                <a:ext uri="{28A0092B-C50C-407E-A947-70E740481C1C}">
                  <a14:useLocalDpi xmlns:a14="http://schemas.microsoft.com/office/drawing/2010/main" val="0"/>
                </a:ext>
              </a:extLst>
            </a:blip>
            <a:srcRect r="52663"/>
            <a:stretch/>
          </p:blipFill>
          <p:spPr>
            <a:xfrm>
              <a:off x="5955509" y="1623828"/>
              <a:ext cx="3503451" cy="3882891"/>
            </a:xfrm>
            <a:prstGeom prst="rect">
              <a:avLst/>
            </a:prstGeom>
          </p:spPr>
        </p:pic>
        <p:pic>
          <p:nvPicPr>
            <p:cNvPr id="6" name="Picture 5">
              <a:extLst>
                <a:ext uri="{FF2B5EF4-FFF2-40B4-BE49-F238E27FC236}">
                  <a16:creationId xmlns:a16="http://schemas.microsoft.com/office/drawing/2014/main" id="{99663C57-1D0C-F0CF-3904-CC95CB18B2F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728075" y="3197435"/>
              <a:ext cx="3463925" cy="2309284"/>
            </a:xfrm>
            <a:prstGeom prst="rect">
              <a:avLst/>
            </a:prstGeom>
          </p:spPr>
        </p:pic>
      </p:grpSp>
    </p:spTree>
    <p:extLst>
      <p:ext uri="{BB962C8B-B14F-4D97-AF65-F5344CB8AC3E}">
        <p14:creationId xmlns:p14="http://schemas.microsoft.com/office/powerpoint/2010/main" val="3447014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5DD662-B811-6EE8-0EF3-1D58CEC46FC8}"/>
              </a:ext>
            </a:extLst>
          </p:cNvPr>
          <p:cNvPicPr>
            <a:picLocks noChangeAspect="1"/>
          </p:cNvPicPr>
          <p:nvPr/>
        </p:nvPicPr>
        <p:blipFill rotWithShape="1">
          <a:blip r:embed="rId2">
            <a:extLst>
              <a:ext uri="{28A0092B-C50C-407E-A947-70E740481C1C}">
                <a14:useLocalDpi xmlns:a14="http://schemas.microsoft.com/office/drawing/2010/main" val="0"/>
              </a:ext>
            </a:extLst>
          </a:blip>
          <a:srcRect r="4836"/>
          <a:stretch/>
        </p:blipFill>
        <p:spPr>
          <a:xfrm flipH="1">
            <a:off x="0" y="0"/>
            <a:ext cx="9797380" cy="6858000"/>
          </a:xfrm>
          <a:prstGeom prst="rect">
            <a:avLst/>
          </a:prstGeom>
        </p:spPr>
      </p:pic>
      <p:sp>
        <p:nvSpPr>
          <p:cNvPr id="6" name="Freeform: Shape 5">
            <a:extLst>
              <a:ext uri="{FF2B5EF4-FFF2-40B4-BE49-F238E27FC236}">
                <a16:creationId xmlns:a16="http://schemas.microsoft.com/office/drawing/2014/main" id="{BA546F8C-5144-41F4-A25C-EE4B70D0C25A}"/>
              </a:ext>
            </a:extLst>
          </p:cNvPr>
          <p:cNvSpPr/>
          <p:nvPr/>
        </p:nvSpPr>
        <p:spPr>
          <a:xfrm>
            <a:off x="3726538"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E442CD5-E887-4BC0-A447-2C9BD87CCF6D}"/>
              </a:ext>
            </a:extLst>
          </p:cNvPr>
          <p:cNvSpPr txBox="1"/>
          <p:nvPr/>
        </p:nvSpPr>
        <p:spPr>
          <a:xfrm>
            <a:off x="6096000" y="2460039"/>
            <a:ext cx="5579666" cy="1754326"/>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mj-lt"/>
                <a:cs typeface="Arial" pitchFamily="34" charset="0"/>
              </a:rPr>
              <a:t>DATASET DESCRIPTION</a:t>
            </a:r>
            <a:endParaRPr lang="ko-KR" altLang="en-US" sz="5400" dirty="0">
              <a:solidFill>
                <a:schemeClr val="tx1">
                  <a:lumMod val="85000"/>
                  <a:lumOff val="15000"/>
                </a:schemeClr>
              </a:solidFill>
              <a:latin typeface="+mj-lt"/>
              <a:cs typeface="Arial" pitchFamily="34" charset="0"/>
            </a:endParaRPr>
          </a:p>
        </p:txBody>
      </p:sp>
    </p:spTree>
    <p:extLst>
      <p:ext uri="{BB962C8B-B14F-4D97-AF65-F5344CB8AC3E}">
        <p14:creationId xmlns:p14="http://schemas.microsoft.com/office/powerpoint/2010/main" val="1827036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841897F-2E6F-405A-96B6-5B8FEA98904A}"/>
              </a:ext>
            </a:extLst>
          </p:cNvPr>
          <p:cNvSpPr txBox="1"/>
          <p:nvPr/>
        </p:nvSpPr>
        <p:spPr>
          <a:xfrm>
            <a:off x="899734" y="1964881"/>
            <a:ext cx="5655177" cy="830997"/>
          </a:xfrm>
          <a:prstGeom prst="rect">
            <a:avLst/>
          </a:prstGeom>
          <a:noFill/>
        </p:spPr>
        <p:txBody>
          <a:bodyPr wrap="square" rtlCol="0">
            <a:spAutoFit/>
          </a:bodyPr>
          <a:lstStyle/>
          <a:p>
            <a:r>
              <a:rPr lang="en-US" sz="1600" b="0" i="0" dirty="0">
                <a:effectLst/>
                <a:latin typeface="Times New Roman" panose="02020603050405020304" pitchFamily="18" charset="0"/>
                <a:cs typeface="Times New Roman" panose="02020603050405020304" pitchFamily="18" charset="0"/>
              </a:rPr>
              <a:t>This dataset </a:t>
            </a:r>
            <a:r>
              <a:rPr lang="en-US" sz="1600" dirty="0">
                <a:latin typeface="Times New Roman" panose="02020603050405020304" pitchFamily="18" charset="0"/>
                <a:cs typeface="Times New Roman" panose="02020603050405020304" pitchFamily="18" charset="0"/>
              </a:rPr>
              <a:t>contains online retail transactions with details about the items purchased. </a:t>
            </a:r>
            <a:r>
              <a:rPr lang="en-US" sz="1600" b="0" i="0" dirty="0">
                <a:effectLst/>
                <a:latin typeface="Times New Roman" panose="02020603050405020304" pitchFamily="18" charset="0"/>
                <a:cs typeface="Times New Roman" panose="02020603050405020304" pitchFamily="18" charset="0"/>
              </a:rPr>
              <a:t>There are over half a million </a:t>
            </a:r>
            <a:r>
              <a:rPr lang="en-US" sz="1600" dirty="0">
                <a:latin typeface="Times New Roman" panose="02020603050405020304" pitchFamily="18" charset="0"/>
                <a:cs typeface="Times New Roman" panose="02020603050405020304" pitchFamily="18" charset="0"/>
              </a:rPr>
              <a:t>transactions </a:t>
            </a:r>
            <a:r>
              <a:rPr lang="en-US" sz="1600" b="0" i="0" dirty="0">
                <a:effectLst/>
                <a:latin typeface="Times New Roman" panose="02020603050405020304" pitchFamily="18" charset="0"/>
                <a:cs typeface="Times New Roman" panose="02020603050405020304" pitchFamily="18" charset="0"/>
              </a:rPr>
              <a:t>in total, i.e., 541909.</a:t>
            </a:r>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A2ADE707-5DF2-F70A-488F-71A319178D7C}"/>
              </a:ext>
            </a:extLst>
          </p:cNvPr>
          <p:cNvSpPr txBox="1"/>
          <p:nvPr/>
        </p:nvSpPr>
        <p:spPr>
          <a:xfrm>
            <a:off x="899732" y="1480346"/>
            <a:ext cx="581454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Context:</a:t>
            </a:r>
            <a:endParaRPr lang="en-IN" sz="2000" b="1"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03D16C3F-05CA-8E35-47FE-6EC0CAE7462D}"/>
              </a:ext>
            </a:extLst>
          </p:cNvPr>
          <p:cNvSpPr txBox="1"/>
          <p:nvPr/>
        </p:nvSpPr>
        <p:spPr>
          <a:xfrm>
            <a:off x="899733" y="4455636"/>
            <a:ext cx="5655177" cy="584775"/>
          </a:xfrm>
          <a:prstGeom prst="rect">
            <a:avLst/>
          </a:prstGeom>
          <a:noFill/>
        </p:spPr>
        <p:txBody>
          <a:bodyPr wrap="square" rtlCol="0">
            <a:spAutoFit/>
          </a:bodyPr>
          <a:lstStyle/>
          <a:p>
            <a:r>
              <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rPr>
              <a:t>To provide customized recommendations to the customers based on the segmentation derived from RFM Analysis.</a:t>
            </a:r>
          </a:p>
        </p:txBody>
      </p:sp>
      <p:sp>
        <p:nvSpPr>
          <p:cNvPr id="45" name="TextBox 44">
            <a:extLst>
              <a:ext uri="{FF2B5EF4-FFF2-40B4-BE49-F238E27FC236}">
                <a16:creationId xmlns:a16="http://schemas.microsoft.com/office/drawing/2014/main" id="{0F9D8ACA-5AC8-2A09-522A-EDF7FFEF86A0}"/>
              </a:ext>
            </a:extLst>
          </p:cNvPr>
          <p:cNvSpPr txBox="1"/>
          <p:nvPr/>
        </p:nvSpPr>
        <p:spPr>
          <a:xfrm>
            <a:off x="899733" y="3971101"/>
            <a:ext cx="581454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Objective:</a:t>
            </a:r>
            <a:endParaRPr lang="en-IN"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F4E081-3A89-57B3-193B-9FD1EB021CA2}"/>
              </a:ext>
            </a:extLst>
          </p:cNvPr>
          <p:cNvPicPr>
            <a:picLocks noChangeAspect="1"/>
          </p:cNvPicPr>
          <p:nvPr/>
        </p:nvPicPr>
        <p:blipFill rotWithShape="1">
          <a:blip r:embed="rId2">
            <a:extLst>
              <a:ext uri="{28A0092B-C50C-407E-A947-70E740481C1C}">
                <a14:useLocalDpi xmlns:a14="http://schemas.microsoft.com/office/drawing/2010/main" val="0"/>
              </a:ext>
            </a:extLst>
          </a:blip>
          <a:srcRect l="17960" r="34284"/>
          <a:stretch/>
        </p:blipFill>
        <p:spPr>
          <a:xfrm>
            <a:off x="7283242" y="0"/>
            <a:ext cx="4908758" cy="6858000"/>
          </a:xfrm>
          <a:prstGeom prst="rect">
            <a:avLst/>
          </a:prstGeom>
        </p:spPr>
      </p:pic>
    </p:spTree>
    <p:extLst>
      <p:ext uri="{BB962C8B-B14F-4D97-AF65-F5344CB8AC3E}">
        <p14:creationId xmlns:p14="http://schemas.microsoft.com/office/powerpoint/2010/main" val="3337001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8A9026-A702-5521-B14A-7C6A46150824}"/>
              </a:ext>
            </a:extLst>
          </p:cNvPr>
          <p:cNvSpPr txBox="1"/>
          <p:nvPr/>
        </p:nvSpPr>
        <p:spPr>
          <a:xfrm>
            <a:off x="514507" y="1037624"/>
            <a:ext cx="581454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Attributes:</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EEB0BDC-3734-9B83-5F53-DB94EBC53D90}"/>
              </a:ext>
            </a:extLst>
          </p:cNvPr>
          <p:cNvSpPr txBox="1"/>
          <p:nvPr/>
        </p:nvSpPr>
        <p:spPr>
          <a:xfrm>
            <a:off x="514507" y="1559654"/>
            <a:ext cx="6128657" cy="3956852"/>
          </a:xfrm>
          <a:prstGeom prst="rect">
            <a:avLst/>
          </a:prstGeom>
          <a:noFill/>
        </p:spPr>
        <p:txBody>
          <a:bodyPr wrap="square" rtlCol="0">
            <a:spAutoFit/>
          </a:bodyPr>
          <a:lstStyle/>
          <a:p>
            <a:pPr algn="l" fontAlgn="base">
              <a:lnSpc>
                <a:spcPct val="20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InvoiceNo</a:t>
            </a:r>
            <a:r>
              <a:rPr lang="en-US" sz="1600" b="1" i="0" dirty="0">
                <a:effectLst/>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Generated when a particular purchase is completed</a:t>
            </a:r>
            <a:endParaRPr lang="en-US" sz="1600" i="0" dirty="0">
              <a:effectLst/>
              <a:latin typeface="Times New Roman" panose="02020603050405020304" pitchFamily="18" charset="0"/>
              <a:cs typeface="Times New Roman" panose="02020603050405020304" pitchFamily="18" charset="0"/>
            </a:endParaRPr>
          </a:p>
          <a:p>
            <a:pPr algn="l" fontAlgn="base">
              <a:lnSpc>
                <a:spcPct val="20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StockCode</a:t>
            </a:r>
            <a:r>
              <a:rPr lang="en-US" sz="1600" b="1" i="0" dirty="0">
                <a:effectLst/>
                <a:latin typeface="Times New Roman" panose="02020603050405020304" pitchFamily="18" charset="0"/>
                <a:cs typeface="Times New Roman" panose="02020603050405020304" pitchFamily="18" charset="0"/>
              </a:rPr>
              <a:t>: </a:t>
            </a:r>
            <a:r>
              <a:rPr lang="en-US" sz="1600" i="0" dirty="0">
                <a:effectLst/>
                <a:latin typeface="Times New Roman" panose="02020603050405020304" pitchFamily="18" charset="0"/>
                <a:cs typeface="Times New Roman" panose="02020603050405020304" pitchFamily="18" charset="0"/>
              </a:rPr>
              <a:t>Helps in identifying a particular product</a:t>
            </a:r>
          </a:p>
          <a:p>
            <a:pPr algn="l" fontAlgn="base">
              <a:lnSpc>
                <a:spcPct val="20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Description</a:t>
            </a:r>
            <a:r>
              <a:rPr lang="en-US" sz="1600" b="1" i="0" dirty="0">
                <a:effectLst/>
                <a:latin typeface="Times New Roman" panose="02020603050405020304" pitchFamily="18" charset="0"/>
                <a:cs typeface="Times New Roman" panose="02020603050405020304" pitchFamily="18" charset="0"/>
              </a:rPr>
              <a:t>: </a:t>
            </a:r>
            <a:r>
              <a:rPr lang="en-US" sz="1600" i="0" dirty="0">
                <a:effectLst/>
                <a:latin typeface="Times New Roman" panose="02020603050405020304" pitchFamily="18" charset="0"/>
                <a:cs typeface="Times New Roman" panose="02020603050405020304" pitchFamily="18" charset="0"/>
              </a:rPr>
              <a:t>Name of the Product</a:t>
            </a:r>
          </a:p>
          <a:p>
            <a:pPr algn="l" fontAlgn="base">
              <a:lnSpc>
                <a:spcPct val="20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Quantity:</a:t>
            </a:r>
            <a:r>
              <a:rPr lang="en-US" sz="1600" b="1" i="0" dirty="0">
                <a:effectLst/>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Number of Items Purchased</a:t>
            </a:r>
            <a:endParaRPr lang="en-US" sz="1600" i="0" dirty="0">
              <a:effectLst/>
              <a:latin typeface="Times New Roman" panose="02020603050405020304" pitchFamily="18" charset="0"/>
              <a:cs typeface="Times New Roman" panose="02020603050405020304" pitchFamily="18" charset="0"/>
            </a:endParaRPr>
          </a:p>
          <a:p>
            <a:pPr algn="l" fontAlgn="base">
              <a:lnSpc>
                <a:spcPct val="20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InvoiceDate</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Date and Time of transaction</a:t>
            </a:r>
            <a:endParaRPr lang="en-US" sz="1600" i="0" dirty="0">
              <a:effectLst/>
              <a:latin typeface="Times New Roman" panose="02020603050405020304" pitchFamily="18" charset="0"/>
              <a:cs typeface="Times New Roman" panose="02020603050405020304" pitchFamily="18" charset="0"/>
            </a:endParaRPr>
          </a:p>
          <a:p>
            <a:pPr fontAlgn="base">
              <a:lnSpc>
                <a:spcPct val="20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UnitPrice</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Price of one item</a:t>
            </a:r>
            <a:endParaRPr lang="en-US" sz="1600" i="0" dirty="0">
              <a:effectLst/>
              <a:latin typeface="Times New Roman" panose="02020603050405020304" pitchFamily="18" charset="0"/>
              <a:cs typeface="Times New Roman" panose="02020603050405020304" pitchFamily="18" charset="0"/>
            </a:endParaRPr>
          </a:p>
          <a:p>
            <a:pPr fontAlgn="base">
              <a:lnSpc>
                <a:spcPct val="20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CustomerID</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Unique number to identify the customer</a:t>
            </a:r>
            <a:endParaRPr lang="en-US" sz="1600" i="0" dirty="0">
              <a:effectLst/>
              <a:latin typeface="Times New Roman" panose="02020603050405020304" pitchFamily="18" charset="0"/>
              <a:cs typeface="Times New Roman" panose="02020603050405020304" pitchFamily="18" charset="0"/>
            </a:endParaRPr>
          </a:p>
          <a:p>
            <a:pPr fontAlgn="base">
              <a:lnSpc>
                <a:spcPct val="20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Country: </a:t>
            </a:r>
            <a:r>
              <a:rPr lang="en-US" sz="1600" dirty="0">
                <a:latin typeface="Times New Roman" panose="02020603050405020304" pitchFamily="18" charset="0"/>
                <a:cs typeface="Times New Roman" panose="02020603050405020304" pitchFamily="18" charset="0"/>
              </a:rPr>
              <a:t>Place where the particular transaction </a:t>
            </a:r>
            <a:r>
              <a:rPr lang="en-US" sz="1600" dirty="0" err="1">
                <a:latin typeface="Times New Roman" panose="02020603050405020304" pitchFamily="18" charset="0"/>
                <a:cs typeface="Times New Roman" panose="02020603050405020304" pitchFamily="18" charset="0"/>
              </a:rPr>
              <a:t>occured</a:t>
            </a:r>
            <a:endParaRPr lang="en-US" sz="1600" i="0"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3E04328-4885-5ADA-7F86-BBB0B01D560C}"/>
              </a:ext>
            </a:extLst>
          </p:cNvPr>
          <p:cNvPicPr>
            <a:picLocks noChangeAspect="1"/>
          </p:cNvPicPr>
          <p:nvPr/>
        </p:nvPicPr>
        <p:blipFill rotWithShape="1">
          <a:blip r:embed="rId2">
            <a:extLst>
              <a:ext uri="{28A0092B-C50C-407E-A947-70E740481C1C}">
                <a14:useLocalDpi xmlns:a14="http://schemas.microsoft.com/office/drawing/2010/main" val="0"/>
              </a:ext>
            </a:extLst>
          </a:blip>
          <a:srcRect l="17960" r="34284"/>
          <a:stretch/>
        </p:blipFill>
        <p:spPr>
          <a:xfrm>
            <a:off x="7283242" y="0"/>
            <a:ext cx="4908758" cy="6858000"/>
          </a:xfrm>
          <a:prstGeom prst="rect">
            <a:avLst/>
          </a:prstGeom>
        </p:spPr>
      </p:pic>
    </p:spTree>
    <p:extLst>
      <p:ext uri="{BB962C8B-B14F-4D97-AF65-F5344CB8AC3E}">
        <p14:creationId xmlns:p14="http://schemas.microsoft.com/office/powerpoint/2010/main" val="41132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52763-A432-5D9E-4351-4061EAAB8AC2}"/>
              </a:ext>
            </a:extLst>
          </p:cNvPr>
          <p:cNvPicPr>
            <a:picLocks noChangeAspect="1"/>
          </p:cNvPicPr>
          <p:nvPr/>
        </p:nvPicPr>
        <p:blipFill rotWithShape="1">
          <a:blip r:embed="rId2">
            <a:extLst>
              <a:ext uri="{28A0092B-C50C-407E-A947-70E740481C1C}">
                <a14:useLocalDpi xmlns:a14="http://schemas.microsoft.com/office/drawing/2010/main" val="0"/>
              </a:ext>
            </a:extLst>
          </a:blip>
          <a:srcRect r="4836"/>
          <a:stretch/>
        </p:blipFill>
        <p:spPr>
          <a:xfrm flipH="1">
            <a:off x="0" y="0"/>
            <a:ext cx="9797380" cy="6858000"/>
          </a:xfrm>
          <a:prstGeom prst="rect">
            <a:avLst/>
          </a:prstGeom>
        </p:spPr>
      </p:pic>
      <p:sp>
        <p:nvSpPr>
          <p:cNvPr id="6" name="Freeform: Shape 5">
            <a:extLst>
              <a:ext uri="{FF2B5EF4-FFF2-40B4-BE49-F238E27FC236}">
                <a16:creationId xmlns:a16="http://schemas.microsoft.com/office/drawing/2014/main" id="{BA546F8C-5144-41F4-A25C-EE4B70D0C25A}"/>
              </a:ext>
            </a:extLst>
          </p:cNvPr>
          <p:cNvSpPr/>
          <p:nvPr/>
        </p:nvSpPr>
        <p:spPr>
          <a:xfrm>
            <a:off x="3726538"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E442CD5-E887-4BC0-A447-2C9BD87CCF6D}"/>
              </a:ext>
            </a:extLst>
          </p:cNvPr>
          <p:cNvSpPr txBox="1"/>
          <p:nvPr/>
        </p:nvSpPr>
        <p:spPr>
          <a:xfrm>
            <a:off x="6096000" y="2875537"/>
            <a:ext cx="5579666" cy="923330"/>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mj-lt"/>
                <a:cs typeface="Arial" pitchFamily="34" charset="0"/>
              </a:rPr>
              <a:t>METHODOLOGY</a:t>
            </a:r>
            <a:endParaRPr lang="ko-KR" altLang="en-US" sz="5400" dirty="0">
              <a:solidFill>
                <a:schemeClr val="tx1">
                  <a:lumMod val="85000"/>
                  <a:lumOff val="15000"/>
                </a:schemeClr>
              </a:solidFill>
              <a:latin typeface="+mj-lt"/>
              <a:cs typeface="Arial" pitchFamily="34" charset="0"/>
            </a:endParaRPr>
          </a:p>
        </p:txBody>
      </p:sp>
    </p:spTree>
    <p:extLst>
      <p:ext uri="{BB962C8B-B14F-4D97-AF65-F5344CB8AC3E}">
        <p14:creationId xmlns:p14="http://schemas.microsoft.com/office/powerpoint/2010/main" val="3423489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1119B-29B6-A658-3A75-2D3EC62B1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84" y="2808731"/>
            <a:ext cx="3309121" cy="899669"/>
          </a:xfrm>
          <a:prstGeom prst="rect">
            <a:avLst/>
          </a:prstGeom>
        </p:spPr>
      </p:pic>
      <p:pic>
        <p:nvPicPr>
          <p:cNvPr id="7" name="Picture 6">
            <a:extLst>
              <a:ext uri="{FF2B5EF4-FFF2-40B4-BE49-F238E27FC236}">
                <a16:creationId xmlns:a16="http://schemas.microsoft.com/office/drawing/2014/main" id="{7A807FCE-E9CB-45A7-308C-91AD2077C375}"/>
              </a:ext>
            </a:extLst>
          </p:cNvPr>
          <p:cNvPicPr>
            <a:picLocks noChangeAspect="1"/>
          </p:cNvPicPr>
          <p:nvPr/>
        </p:nvPicPr>
        <p:blipFill rotWithShape="1">
          <a:blip r:embed="rId3">
            <a:extLst>
              <a:ext uri="{28A0092B-C50C-407E-A947-70E740481C1C}">
                <a14:useLocalDpi xmlns:a14="http://schemas.microsoft.com/office/drawing/2010/main" val="0"/>
              </a:ext>
            </a:extLst>
          </a:blip>
          <a:srcRect l="16056" r="14902"/>
          <a:stretch/>
        </p:blipFill>
        <p:spPr>
          <a:xfrm>
            <a:off x="5148387" y="2373889"/>
            <a:ext cx="2169547" cy="1769347"/>
          </a:xfrm>
          <a:prstGeom prst="rect">
            <a:avLst/>
          </a:prstGeom>
        </p:spPr>
      </p:pic>
      <p:pic>
        <p:nvPicPr>
          <p:cNvPr id="9" name="Picture 8">
            <a:extLst>
              <a:ext uri="{FF2B5EF4-FFF2-40B4-BE49-F238E27FC236}">
                <a16:creationId xmlns:a16="http://schemas.microsoft.com/office/drawing/2014/main" id="{30C61A1D-164F-6740-F2FE-F6028B345B6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836254" y="2476920"/>
            <a:ext cx="2344930" cy="1563287"/>
          </a:xfrm>
          <a:prstGeom prst="rect">
            <a:avLst/>
          </a:prstGeom>
        </p:spPr>
      </p:pic>
      <p:cxnSp>
        <p:nvCxnSpPr>
          <p:cNvPr id="19" name="Straight Connector 18">
            <a:extLst>
              <a:ext uri="{FF2B5EF4-FFF2-40B4-BE49-F238E27FC236}">
                <a16:creationId xmlns:a16="http://schemas.microsoft.com/office/drawing/2014/main" id="{4C4BAD05-19A6-770B-23CD-6EC1EB9C5AA6}"/>
              </a:ext>
            </a:extLst>
          </p:cNvPr>
          <p:cNvCxnSpPr/>
          <p:nvPr/>
        </p:nvCxnSpPr>
        <p:spPr>
          <a:xfrm>
            <a:off x="4307840" y="1920240"/>
            <a:ext cx="0" cy="247904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CD09E5-C1DF-03B8-E386-071C80D81A65}"/>
              </a:ext>
            </a:extLst>
          </p:cNvPr>
          <p:cNvCxnSpPr/>
          <p:nvPr/>
        </p:nvCxnSpPr>
        <p:spPr>
          <a:xfrm>
            <a:off x="8158480" y="1920240"/>
            <a:ext cx="0" cy="247904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E3F19FC-FD9F-5169-FFE5-A3F634D14AE6}"/>
              </a:ext>
            </a:extLst>
          </p:cNvPr>
          <p:cNvSpPr txBox="1"/>
          <p:nvPr/>
        </p:nvSpPr>
        <p:spPr>
          <a:xfrm>
            <a:off x="947623" y="4131032"/>
            <a:ext cx="251967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Customer</a:t>
            </a:r>
            <a:r>
              <a:rPr lang="en-IN" dirty="0"/>
              <a:t> Transactions</a:t>
            </a:r>
          </a:p>
        </p:txBody>
      </p:sp>
      <p:sp>
        <p:nvSpPr>
          <p:cNvPr id="22" name="TextBox 21">
            <a:extLst>
              <a:ext uri="{FF2B5EF4-FFF2-40B4-BE49-F238E27FC236}">
                <a16:creationId xmlns:a16="http://schemas.microsoft.com/office/drawing/2014/main" id="{AE242E06-A8B9-7FE9-E792-486F7AAB464F}"/>
              </a:ext>
            </a:extLst>
          </p:cNvPr>
          <p:cNvSpPr txBox="1"/>
          <p:nvPr/>
        </p:nvSpPr>
        <p:spPr>
          <a:xfrm>
            <a:off x="5218535" y="4131032"/>
            <a:ext cx="251967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Customer</a:t>
            </a:r>
            <a:r>
              <a:rPr lang="en-IN" dirty="0"/>
              <a:t> Segmentation</a:t>
            </a:r>
          </a:p>
        </p:txBody>
      </p:sp>
      <p:sp>
        <p:nvSpPr>
          <p:cNvPr id="23" name="TextBox 22">
            <a:extLst>
              <a:ext uri="{FF2B5EF4-FFF2-40B4-BE49-F238E27FC236}">
                <a16:creationId xmlns:a16="http://schemas.microsoft.com/office/drawing/2014/main" id="{A90B39D5-11D5-AB8F-618A-00126784E976}"/>
              </a:ext>
            </a:extLst>
          </p:cNvPr>
          <p:cNvSpPr txBox="1"/>
          <p:nvPr/>
        </p:nvSpPr>
        <p:spPr>
          <a:xfrm>
            <a:off x="8999027" y="4131032"/>
            <a:ext cx="251967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Market</a:t>
            </a:r>
            <a:r>
              <a:rPr lang="en-IN" dirty="0"/>
              <a:t> Basket Analysis</a:t>
            </a:r>
          </a:p>
        </p:txBody>
      </p:sp>
      <p:sp>
        <p:nvSpPr>
          <p:cNvPr id="24" name="TextBox 23">
            <a:extLst>
              <a:ext uri="{FF2B5EF4-FFF2-40B4-BE49-F238E27FC236}">
                <a16:creationId xmlns:a16="http://schemas.microsoft.com/office/drawing/2014/main" id="{46975D57-FE4F-3185-15F9-E47710530F77}"/>
              </a:ext>
            </a:extLst>
          </p:cNvPr>
          <p:cNvSpPr txBox="1"/>
          <p:nvPr/>
        </p:nvSpPr>
        <p:spPr>
          <a:xfrm>
            <a:off x="4973324" y="4529980"/>
            <a:ext cx="2519671" cy="523220"/>
          </a:xfrm>
          <a:prstGeom prst="rect">
            <a:avLst/>
          </a:prstGeom>
          <a:noFill/>
        </p:spPr>
        <p:txBody>
          <a:bodyPr wrap="square" rtlCol="0">
            <a:spAutoFit/>
          </a:bodyPr>
          <a:lstStyle/>
          <a:p>
            <a:pPr marL="285750" indent="-285750">
              <a:buFont typeface="Arial" panose="020B0604020202020204" pitchFamily="34" charset="0"/>
              <a:buChar char="•"/>
            </a:pPr>
            <a:r>
              <a:rPr lang="en-IN" sz="1400" dirty="0"/>
              <a:t>RFM Analysis</a:t>
            </a:r>
          </a:p>
          <a:p>
            <a:pPr marL="285750" indent="-285750">
              <a:buFont typeface="Arial" panose="020B0604020202020204" pitchFamily="34" charset="0"/>
              <a:buChar char="•"/>
            </a:pPr>
            <a:r>
              <a:rPr lang="en-IN" sz="1400" dirty="0" err="1"/>
              <a:t>Kmeans</a:t>
            </a:r>
            <a:r>
              <a:rPr lang="en-IN" sz="1400" dirty="0"/>
              <a:t> Clustering</a:t>
            </a:r>
          </a:p>
        </p:txBody>
      </p:sp>
      <p:sp>
        <p:nvSpPr>
          <p:cNvPr id="25" name="TextBox 24">
            <a:extLst>
              <a:ext uri="{FF2B5EF4-FFF2-40B4-BE49-F238E27FC236}">
                <a16:creationId xmlns:a16="http://schemas.microsoft.com/office/drawing/2014/main" id="{90A3793E-8D10-B5C2-7A27-A9E0D7741043}"/>
              </a:ext>
            </a:extLst>
          </p:cNvPr>
          <p:cNvSpPr txBox="1"/>
          <p:nvPr/>
        </p:nvSpPr>
        <p:spPr>
          <a:xfrm>
            <a:off x="8836254" y="4637702"/>
            <a:ext cx="3081426" cy="307777"/>
          </a:xfrm>
          <a:prstGeom prst="rect">
            <a:avLst/>
          </a:prstGeom>
          <a:noFill/>
        </p:spPr>
        <p:txBody>
          <a:bodyPr wrap="square" rtlCol="0">
            <a:spAutoFit/>
          </a:bodyPr>
          <a:lstStyle/>
          <a:p>
            <a:pPr marL="285750" indent="-285750">
              <a:buFont typeface="Arial" panose="020B0604020202020204" pitchFamily="34" charset="0"/>
              <a:buChar char="•"/>
            </a:pPr>
            <a:r>
              <a:rPr lang="en-IN" sz="1400" dirty="0" err="1"/>
              <a:t>Apriori</a:t>
            </a:r>
            <a:r>
              <a:rPr lang="en-IN" sz="1400" dirty="0"/>
              <a:t> Algorithm</a:t>
            </a:r>
          </a:p>
        </p:txBody>
      </p:sp>
    </p:spTree>
    <p:extLst>
      <p:ext uri="{BB962C8B-B14F-4D97-AF65-F5344CB8AC3E}">
        <p14:creationId xmlns:p14="http://schemas.microsoft.com/office/powerpoint/2010/main" val="323979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9853</TotalTime>
  <Words>1085</Words>
  <Application>Microsoft Office PowerPoint</Application>
  <PresentationFormat>Widescreen</PresentationFormat>
  <Paragraphs>221</Paragraphs>
  <Slides>31</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31</vt:i4>
      </vt:variant>
    </vt:vector>
  </HeadingPairs>
  <TitlesOfParts>
    <vt:vector size="42" baseType="lpstr">
      <vt:lpstr>Arial</vt:lpstr>
      <vt:lpstr>Calibri</vt:lpstr>
      <vt:lpstr>Calibri Light</vt:lpstr>
      <vt:lpstr>Fira Sans Extra Condensed Medium</vt:lpstr>
      <vt:lpstr>Montserrat Light</vt:lpstr>
      <vt:lpstr>Times New Roman</vt:lpstr>
      <vt:lpstr>Wingdings</vt:lpstr>
      <vt:lpstr>Cover and End Slide Master</vt:lpstr>
      <vt:lpstr>Contents Slide Master</vt:lpstr>
      <vt:lpstr>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sushree jena</cp:lastModifiedBy>
  <cp:revision>145</cp:revision>
  <dcterms:created xsi:type="dcterms:W3CDTF">2018-04-24T17:14:44Z</dcterms:created>
  <dcterms:modified xsi:type="dcterms:W3CDTF">2023-03-19T10:39:57Z</dcterms:modified>
</cp:coreProperties>
</file>